
<file path=[Content_Types].xml><?xml version="1.0" encoding="utf-8"?>
<Types xmlns="http://schemas.openxmlformats.org/package/2006/content-types">
  <Default Extension="bin" ContentType="application/vnd.openxmlformats-officedocument.oleObject"/>
  <Default Extension="docx" ContentType="application/vnd.openxmlformats-officedocument.wordprocessingml.documen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sldIdLst>
    <p:sldId id="266" r:id="rId2"/>
    <p:sldId id="269" r:id="rId3"/>
    <p:sldId id="260" r:id="rId4"/>
    <p:sldId id="261" r:id="rId5"/>
    <p:sldId id="257" r:id="rId6"/>
    <p:sldId id="263" r:id="rId7"/>
    <p:sldId id="262" r:id="rId8"/>
    <p:sldId id="275" r:id="rId9"/>
    <p:sldId id="264" r:id="rId10"/>
    <p:sldId id="276" r:id="rId11"/>
    <p:sldId id="277" r:id="rId12"/>
    <p:sldId id="278" r:id="rId13"/>
    <p:sldId id="274" r:id="rId14"/>
    <p:sldId id="273" r:id="rId15"/>
    <p:sldId id="271" r:id="rId16"/>
    <p:sldId id="258" r:id="rId17"/>
    <p:sldId id="268" r:id="rId18"/>
    <p:sldId id="272" r:id="rId19"/>
    <p:sldId id="259" r:id="rId20"/>
    <p:sldId id="280" r:id="rId21"/>
    <p:sldId id="270" r:id="rId22"/>
    <p:sldId id="265" r:id="rId23"/>
    <p:sldId id="281" r:id="rId24"/>
    <p:sldId id="267"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0C0"/>
    <a:srgbClr val="D1E7C3"/>
    <a:srgbClr val="FA9A9A"/>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0294" autoAdjust="0"/>
    <p:restoredTop sz="61781" autoAdjust="0"/>
  </p:normalViewPr>
  <p:slideViewPr>
    <p:cSldViewPr snapToGrid="0">
      <p:cViewPr varScale="1">
        <p:scale>
          <a:sx n="41" d="100"/>
          <a:sy n="41" d="100"/>
        </p:scale>
        <p:origin x="1152" y="42"/>
      </p:cViewPr>
      <p:guideLst/>
    </p:cSldViewPr>
  </p:slideViewPr>
  <p:outlineViewPr>
    <p:cViewPr>
      <p:scale>
        <a:sx n="33" d="100"/>
        <a:sy n="33" d="100"/>
      </p:scale>
      <p:origin x="0" y="-1746"/>
    </p:cViewPr>
  </p:outlineViewPr>
  <p:notesTextViewPr>
    <p:cViewPr>
      <p:scale>
        <a:sx n="1" d="1"/>
        <a:sy n="1" d="1"/>
      </p:scale>
      <p:origin x="0" y="0"/>
    </p:cViewPr>
  </p:notesTextViewPr>
  <p:notesViewPr>
    <p:cSldViewPr snapToGrid="0">
      <p:cViewPr>
        <p:scale>
          <a:sx n="50" d="100"/>
          <a:sy n="50" d="100"/>
        </p:scale>
        <p:origin x="2886" y="11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9.wmf"/><Relationship Id="rId7" Type="http://schemas.openxmlformats.org/officeDocument/2006/relationships/image" Target="../media/image13.wmf"/><Relationship Id="rId2" Type="http://schemas.openxmlformats.org/officeDocument/2006/relationships/image" Target="../media/image8.wmf"/><Relationship Id="rId1" Type="http://schemas.openxmlformats.org/officeDocument/2006/relationships/image" Target="../media/image7.wmf"/><Relationship Id="rId6" Type="http://schemas.openxmlformats.org/officeDocument/2006/relationships/image" Target="../media/image12.wmf"/><Relationship Id="rId5" Type="http://schemas.openxmlformats.org/officeDocument/2006/relationships/image" Target="../media/image11.wmf"/><Relationship Id="rId4" Type="http://schemas.openxmlformats.org/officeDocument/2006/relationships/image" Target="../media/image10.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3C72DA3-6CCD-442D-A1F7-4D8C2C9BC495}" type="datetimeFigureOut">
              <a:rPr lang="en-GB" smtClean="0"/>
              <a:t>24/06/2020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3FB927-B213-496C-8F25-76B16247E2A5}" type="slidenum">
              <a:rPr lang="en-GB" smtClean="0"/>
              <a:t>‹#›</a:t>
            </a:fld>
            <a:endParaRPr lang="en-GB"/>
          </a:p>
        </p:txBody>
      </p:sp>
    </p:spTree>
    <p:extLst>
      <p:ext uri="{BB962C8B-B14F-4D97-AF65-F5344CB8AC3E}">
        <p14:creationId xmlns:p14="http://schemas.microsoft.com/office/powerpoint/2010/main" val="22561253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news.sky.com/video/will-i-be-listened-to-in-the-army-11202093" TargetMode="External"/><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hyperlink" Target="https://www.youtube.com/watch?v=iGSAKuRAjWY" TargetMode="Externa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bicc.de/uploads/tx_bicctools/BICC_GMI_2018_e.pdf"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bbc.co.uk/news/uk-10634173"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bbc.co.uk/news/uk-15188729" TargetMode="External"/><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hyperlink" Target="https://assets.publishing.service.gov.uk/government/uploads/system/uploads/attachment_data/file/498068/PUBLIC_1439893241.pdf" TargetMode="Externa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www.oxfam.org.uk/education/resources/teaching-controversial-issues"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youtube.com/watch?v=pqjwScKT3Cc&amp;t=3s" TargetMode="External"/><Relationship Id="rId2" Type="http://schemas.openxmlformats.org/officeDocument/2006/relationships/slide" Target="../slides/slide22.xml"/><Relationship Id="rId1" Type="http://schemas.openxmlformats.org/officeDocument/2006/relationships/notesMaster" Target="../notesMasters/notesMaster1.xml"/><Relationship Id="rId4" Type="http://schemas.openxmlformats.org/officeDocument/2006/relationships/hyperlink" Target="https://www.tes.com/teaching-resource/to-end-all-wars-remembrance-1918-2018-11877618"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The British Army recruits at 16. In fact, children</a:t>
            </a:r>
            <a:r>
              <a:rPr lang="en-US" baseline="0" dirty="0"/>
              <a:t> can sign-up while they’re 15. This is unusual. Most wealthy nations wait until the age of 18. At the same time, a lot of activities, media and advertising are directly link to the armed forces, or bring a military character to young people’s lives. Some of that is the result of Britain’s cultural history; some of it is part of a deliberate Youth Engagement Strategy by the Ministry of </a:t>
            </a:r>
            <a:r>
              <a:rPr lang="en-US" baseline="0" dirty="0" err="1"/>
              <a:t>Defence</a:t>
            </a:r>
            <a:r>
              <a:rPr lang="en-US" baseline="0" dirty="0"/>
              <a:t>.</a:t>
            </a:r>
          </a:p>
          <a:p>
            <a:r>
              <a:rPr lang="en-US" baseline="0" dirty="0"/>
              <a:t>In that light, we think young people deserve more facts and context so they can answer questions like:</a:t>
            </a:r>
          </a:p>
          <a:p>
            <a:endParaRPr lang="en-US" baseline="0" dirty="0"/>
          </a:p>
          <a:p>
            <a:pPr marL="171450" indent="-171450">
              <a:buFontTx/>
              <a:buChar char="-"/>
            </a:pPr>
            <a:r>
              <a:rPr lang="en-US" baseline="0" dirty="0"/>
              <a:t>What are the risks of joining the armed forces?</a:t>
            </a:r>
          </a:p>
          <a:p>
            <a:pPr marL="171450" indent="-171450">
              <a:buFontTx/>
              <a:buChar char="-"/>
            </a:pPr>
            <a:r>
              <a:rPr lang="en-US" baseline="0" dirty="0"/>
              <a:t>What are my rights?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aseline="0" dirty="0"/>
              <a:t>What do veterans say?</a:t>
            </a:r>
          </a:p>
          <a:p>
            <a:pPr marL="171450" indent="-171450">
              <a:buFontTx/>
              <a:buChar char="-"/>
            </a:pPr>
            <a:r>
              <a:rPr lang="en-US" baseline="0" dirty="0"/>
              <a:t>How does war already affect our lives?</a:t>
            </a:r>
          </a:p>
          <a:p>
            <a:pPr marL="171450" indent="-171450">
              <a:buFontTx/>
              <a:buChar char="-"/>
            </a:pPr>
            <a:r>
              <a:rPr lang="en-US" baseline="0" dirty="0"/>
              <a:t>What sort of relationship do we want with war?</a:t>
            </a:r>
          </a:p>
          <a:p>
            <a:pPr marL="0" indent="0">
              <a:buFontTx/>
              <a:buNone/>
            </a:pPr>
            <a:endParaRPr lang="en-US" dirty="0"/>
          </a:p>
          <a:p>
            <a:pPr marL="0" indent="0">
              <a:buFontTx/>
              <a:buNone/>
            </a:pPr>
            <a:r>
              <a:rPr lang="en-US" dirty="0"/>
              <a:t>These are questions</a:t>
            </a:r>
            <a:r>
              <a:rPr lang="en-US" baseline="0" dirty="0"/>
              <a:t> all of us should reflect on, but particularly for young people being presented with the idea of supporting or participating in war it’s important that they receive balanced information in order to think critically and make informed choices. </a:t>
            </a:r>
            <a:endParaRPr lang="en-GB" dirty="0"/>
          </a:p>
        </p:txBody>
      </p:sp>
      <p:sp>
        <p:nvSpPr>
          <p:cNvPr id="4" name="Slide Number Placeholder 3"/>
          <p:cNvSpPr>
            <a:spLocks noGrp="1"/>
          </p:cNvSpPr>
          <p:nvPr>
            <p:ph type="sldNum" sz="quarter" idx="10"/>
          </p:nvPr>
        </p:nvSpPr>
        <p:spPr/>
        <p:txBody>
          <a:bodyPr/>
          <a:lstStyle/>
          <a:p>
            <a:fld id="{9E3FB927-B213-496C-8F25-76B16247E2A5}" type="slidenum">
              <a:rPr lang="en-GB" smtClean="0"/>
              <a:t>1</a:t>
            </a:fld>
            <a:endParaRPr lang="en-GB"/>
          </a:p>
        </p:txBody>
      </p:sp>
    </p:spTree>
    <p:extLst>
      <p:ext uri="{BB962C8B-B14F-4D97-AF65-F5344CB8AC3E}">
        <p14:creationId xmlns:p14="http://schemas.microsoft.com/office/powerpoint/2010/main" val="32149952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These are two recruiting</a:t>
            </a:r>
            <a:r>
              <a:rPr lang="en-US" baseline="0" dirty="0"/>
              <a:t> adverts for the British Army. Allow students to </a:t>
            </a:r>
            <a:r>
              <a:rPr lang="en-US" baseline="0" dirty="0" err="1"/>
              <a:t>analyse</a:t>
            </a:r>
            <a:r>
              <a:rPr lang="en-US" baseline="0" dirty="0"/>
              <a:t> them.</a:t>
            </a:r>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Watch  “Will I be</a:t>
            </a:r>
            <a:r>
              <a:rPr lang="en-US" baseline="0" dirty="0"/>
              <a:t> listened to?” advert for the British Army? | </a:t>
            </a:r>
            <a:r>
              <a:rPr lang="en-GB" dirty="0">
                <a:hlinkClick r:id="rId3"/>
              </a:rPr>
              <a:t>https://news.sky.com/video/will-i-be-listened-to-in-the-army-11202093</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“Become</a:t>
            </a:r>
            <a:r>
              <a:rPr lang="en-US" baseline="0" dirty="0"/>
              <a:t> a better you” | </a:t>
            </a:r>
            <a:r>
              <a:rPr lang="en-GB" dirty="0">
                <a:hlinkClick r:id="rId4"/>
              </a:rPr>
              <a:t>https://www.youtube.com/watch?v=iGSAKuRAjWY</a:t>
            </a:r>
            <a:endParaRPr lang="en-US" dirty="0"/>
          </a:p>
          <a:p>
            <a:endParaRPr lang="en-US" dirty="0"/>
          </a:p>
          <a:p>
            <a:r>
              <a:rPr lang="en-US" b="1" dirty="0"/>
              <a:t>Ask students to take notes on these questions:</a:t>
            </a:r>
          </a:p>
          <a:p>
            <a:r>
              <a:rPr lang="en-US" b="1" dirty="0"/>
              <a:t>How does the advertisements use: </a:t>
            </a:r>
          </a:p>
          <a:p>
            <a:pPr marL="285750" indent="-285750">
              <a:buFontTx/>
              <a:buChar char="-"/>
            </a:pPr>
            <a:r>
              <a:rPr lang="en-US" dirty="0"/>
              <a:t>Imagery</a:t>
            </a:r>
          </a:p>
          <a:p>
            <a:pPr marL="285750" indent="-285750">
              <a:buFontTx/>
              <a:buChar char="-"/>
            </a:pPr>
            <a:r>
              <a:rPr lang="en-US" dirty="0"/>
              <a:t>Music and sound</a:t>
            </a:r>
          </a:p>
          <a:p>
            <a:pPr marL="285750" indent="-285750">
              <a:buFontTx/>
              <a:buChar char="-"/>
            </a:pPr>
            <a:r>
              <a:rPr lang="en-US" dirty="0"/>
              <a:t>Language- the words used</a:t>
            </a:r>
          </a:p>
          <a:p>
            <a:pPr marL="285750" indent="-285750">
              <a:buFontTx/>
              <a:buChar char="-"/>
            </a:pPr>
            <a:r>
              <a:rPr lang="en-US" dirty="0"/>
              <a:t>Identity – who is speaking?</a:t>
            </a:r>
          </a:p>
          <a:p>
            <a:pPr marL="285750" indent="-285750">
              <a:buFontTx/>
              <a:buChar char="-"/>
            </a:pPr>
            <a:r>
              <a:rPr lang="en-US" dirty="0"/>
              <a:t>Emotion – what do you feel and why?</a:t>
            </a:r>
          </a:p>
          <a:p>
            <a:pPr marL="285750" indent="-285750">
              <a:buFontTx/>
              <a:buChar char="-"/>
            </a:pPr>
            <a:r>
              <a:rPr lang="en-US" dirty="0"/>
              <a:t>Who is the advert aimed at?</a:t>
            </a:r>
          </a:p>
          <a:p>
            <a:r>
              <a:rPr lang="en-US" b="1" dirty="0"/>
              <a:t>Do you think it is persuasive?</a:t>
            </a:r>
          </a:p>
          <a:p>
            <a:endParaRPr lang="en-US" dirty="0"/>
          </a:p>
          <a:p>
            <a:r>
              <a:rPr lang="en-GB" b="1" dirty="0"/>
              <a:t>“Will I be listened to?” – Learning points</a:t>
            </a:r>
            <a:endParaRPr lang="en-US" b="1" dirty="0"/>
          </a:p>
          <a:p>
            <a:r>
              <a:rPr lang="en-US" dirty="0"/>
              <a:t>- Size and power </a:t>
            </a:r>
            <a:r>
              <a:rPr lang="en-US" baseline="0" dirty="0"/>
              <a:t>are very significant- the speaker goes from appearing small surrounded by giants to being the dominant figure at the top of the screen.</a:t>
            </a:r>
            <a:endParaRPr lang="en-US" dirty="0"/>
          </a:p>
          <a:p>
            <a:pPr marL="171450" indent="-171450">
              <a:buFontTx/>
              <a:buChar char="-"/>
            </a:pPr>
            <a:r>
              <a:rPr lang="en-US" dirty="0"/>
              <a:t>Music</a:t>
            </a:r>
            <a:r>
              <a:rPr lang="en-US" baseline="0" dirty="0"/>
              <a:t> and sound: ominous music and murmuring male voices can be heard in the first part. New optimistic music comes in when she says she joined the army.</a:t>
            </a:r>
          </a:p>
          <a:p>
            <a:pPr marL="171450" indent="-171450">
              <a:buFontTx/>
              <a:buChar char="-"/>
            </a:pPr>
            <a:r>
              <a:rPr lang="en-US" baseline="0" dirty="0"/>
              <a:t>Words or phrases are used about being OUTSIDE the Army: </a:t>
            </a:r>
            <a:r>
              <a:rPr lang="en-US" i="1" baseline="0" dirty="0"/>
              <a:t>E.g. dominated, normal, talked over, didn’t have a voice,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baseline="0" dirty="0"/>
              <a:t>INSIDE the Army: </a:t>
            </a:r>
            <a:r>
              <a:rPr lang="en-US" i="1" baseline="0" dirty="0"/>
              <a:t>E.g. go for it,  different listened to, good at your job, lead,  have your voice heard, where you belong. There is a binary opposition here.</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i="1" baseline="0" dirty="0"/>
              <a:t>Identity, a female soldier, an officer is speaking.</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i="1" baseline="0" dirty="0"/>
          </a:p>
          <a:p>
            <a:pPr marL="0" indent="0">
              <a:buFontTx/>
              <a:buNone/>
            </a:pPr>
            <a:endParaRPr lang="en-US" dirty="0"/>
          </a:p>
          <a:p>
            <a:pPr marL="0" indent="0">
              <a:buFontTx/>
              <a:buNone/>
            </a:pPr>
            <a:endParaRPr lang="en-US" dirty="0"/>
          </a:p>
        </p:txBody>
      </p:sp>
      <p:sp>
        <p:nvSpPr>
          <p:cNvPr id="4" name="Slide Number Placeholder 3"/>
          <p:cNvSpPr>
            <a:spLocks noGrp="1"/>
          </p:cNvSpPr>
          <p:nvPr>
            <p:ph type="sldNum" sz="quarter" idx="10"/>
          </p:nvPr>
        </p:nvSpPr>
        <p:spPr/>
        <p:txBody>
          <a:bodyPr/>
          <a:lstStyle/>
          <a:p>
            <a:fld id="{9E3FB927-B213-496C-8F25-76B16247E2A5}" type="slidenum">
              <a:rPr lang="en-GB" smtClean="0"/>
              <a:t>10</a:t>
            </a:fld>
            <a:endParaRPr lang="en-GB"/>
          </a:p>
        </p:txBody>
      </p:sp>
    </p:spTree>
    <p:extLst>
      <p:ext uri="{BB962C8B-B14F-4D97-AF65-F5344CB8AC3E}">
        <p14:creationId xmlns:p14="http://schemas.microsoft.com/office/powerpoint/2010/main" val="26206217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4213" y="4495800"/>
            <a:ext cx="5486400" cy="3600450"/>
          </a:xfrm>
        </p:spPr>
        <p:txBody>
          <a:bodyPr/>
          <a:lstStyle/>
          <a:p>
            <a:r>
              <a:rPr lang="en-US" sz="1100" dirty="0"/>
              <a:t>These are critical responses to the adverts. </a:t>
            </a:r>
          </a:p>
          <a:p>
            <a:r>
              <a:rPr lang="en-US" sz="1100" dirty="0"/>
              <a:t>The previous activity was about how the adverts persuade an audience. To an extent,</a:t>
            </a:r>
            <a:r>
              <a:rPr lang="en-US" sz="1100" baseline="0" dirty="0"/>
              <a:t> these critics are asking why the adverts are used.</a:t>
            </a:r>
            <a:endParaRPr lang="en-US" sz="1100" dirty="0"/>
          </a:p>
          <a:p>
            <a:r>
              <a:rPr lang="en-US" sz="1100" dirty="0"/>
              <a:t>Show</a:t>
            </a:r>
            <a:r>
              <a:rPr lang="en-US" sz="1100" baseline="0" dirty="0"/>
              <a:t> the video and discuss with the students whether they agree with the criticism.</a:t>
            </a:r>
            <a:endParaRPr lang="en-US" sz="1100" dirty="0"/>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US" sz="1100" i="1" baseline="0" dirty="0"/>
          </a:p>
          <a:p>
            <a:pPr marL="0" indent="0">
              <a:buFontTx/>
              <a:buNone/>
            </a:pPr>
            <a:endParaRPr lang="en-US" sz="1100" dirty="0"/>
          </a:p>
        </p:txBody>
      </p:sp>
      <p:sp>
        <p:nvSpPr>
          <p:cNvPr id="4" name="Slide Number Placeholder 3"/>
          <p:cNvSpPr>
            <a:spLocks noGrp="1"/>
          </p:cNvSpPr>
          <p:nvPr>
            <p:ph type="sldNum" sz="quarter" idx="10"/>
          </p:nvPr>
        </p:nvSpPr>
        <p:spPr/>
        <p:txBody>
          <a:bodyPr/>
          <a:lstStyle/>
          <a:p>
            <a:fld id="{9E3FB927-B213-496C-8F25-76B16247E2A5}" type="slidenum">
              <a:rPr lang="en-GB" smtClean="0"/>
              <a:t>11</a:t>
            </a:fld>
            <a:endParaRPr lang="en-GB"/>
          </a:p>
        </p:txBody>
      </p:sp>
    </p:spTree>
    <p:extLst>
      <p:ext uri="{BB962C8B-B14F-4D97-AF65-F5344CB8AC3E}">
        <p14:creationId xmlns:p14="http://schemas.microsoft.com/office/powerpoint/2010/main" val="30555923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b="1" dirty="0"/>
              <a:t>What</a:t>
            </a:r>
            <a:r>
              <a:rPr lang="en-US" b="1" baseline="0" dirty="0"/>
              <a:t> happens in Army training?</a:t>
            </a:r>
          </a:p>
          <a:p>
            <a:pPr marL="0" indent="0">
              <a:buFontTx/>
              <a:buNone/>
            </a:pPr>
            <a:r>
              <a:rPr lang="en-US" baseline="0" dirty="0"/>
              <a:t>‘Think-pair-share’ this question with learners</a:t>
            </a:r>
          </a:p>
          <a:p>
            <a:pPr marL="0" indent="0">
              <a:buFontTx/>
              <a:buNone/>
            </a:pPr>
            <a:r>
              <a:rPr lang="en-US" baseline="0" dirty="0"/>
              <a:t>Show the clip from War School to see if it’s what they expected.</a:t>
            </a:r>
          </a:p>
          <a:p>
            <a:pPr marL="0" indent="0">
              <a:buFontTx/>
              <a:buNone/>
            </a:pPr>
            <a:r>
              <a:rPr lang="en-US" baseline="0" dirty="0"/>
              <a:t>Discuss, were the descriptions of training surprising or what you’d expect? Why? Would you want to go through this?</a:t>
            </a:r>
            <a:endParaRPr lang="en-US" dirty="0"/>
          </a:p>
        </p:txBody>
      </p:sp>
      <p:sp>
        <p:nvSpPr>
          <p:cNvPr id="4" name="Slide Number Placeholder 3"/>
          <p:cNvSpPr>
            <a:spLocks noGrp="1"/>
          </p:cNvSpPr>
          <p:nvPr>
            <p:ph type="sldNum" sz="quarter" idx="10"/>
          </p:nvPr>
        </p:nvSpPr>
        <p:spPr/>
        <p:txBody>
          <a:bodyPr/>
          <a:lstStyle/>
          <a:p>
            <a:fld id="{9E3FB927-B213-496C-8F25-76B16247E2A5}" type="slidenum">
              <a:rPr lang="en-GB" smtClean="0"/>
              <a:t>12</a:t>
            </a:fld>
            <a:endParaRPr lang="en-GB"/>
          </a:p>
        </p:txBody>
      </p:sp>
    </p:spTree>
    <p:extLst>
      <p:ext uri="{BB962C8B-B14F-4D97-AF65-F5344CB8AC3E}">
        <p14:creationId xmlns:p14="http://schemas.microsoft.com/office/powerpoint/2010/main" val="20560824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Militarism is an ideology.</a:t>
            </a:r>
            <a:r>
              <a:rPr lang="en-US" baseline="0" dirty="0"/>
              <a:t> The dictionary describes it as “</a:t>
            </a:r>
            <a:r>
              <a:rPr lang="en-GB" sz="1200" b="0" i="0" kern="1200" dirty="0">
                <a:solidFill>
                  <a:schemeClr val="tx1"/>
                </a:solidFill>
                <a:effectLst/>
                <a:latin typeface="+mn-lt"/>
                <a:ea typeface="+mn-ea"/>
                <a:cs typeface="+mn-cs"/>
              </a:rPr>
              <a:t>the belief that a country should maintain a strong military capability and be prepared to use it aggressively to defend or promote national interests.”</a:t>
            </a:r>
            <a:endParaRPr lang="en-US" dirty="0"/>
          </a:p>
          <a:p>
            <a:r>
              <a:rPr lang="en-GB" dirty="0"/>
              <a:t>The video clip explores the imagery of a militarised society.</a:t>
            </a:r>
          </a:p>
          <a:p>
            <a:endParaRPr lang="en-GB" dirty="0"/>
          </a:p>
        </p:txBody>
      </p:sp>
      <p:sp>
        <p:nvSpPr>
          <p:cNvPr id="4" name="Slide Number Placeholder 3"/>
          <p:cNvSpPr>
            <a:spLocks noGrp="1"/>
          </p:cNvSpPr>
          <p:nvPr>
            <p:ph type="sldNum" sz="quarter" idx="10"/>
          </p:nvPr>
        </p:nvSpPr>
        <p:spPr/>
        <p:txBody>
          <a:bodyPr/>
          <a:lstStyle/>
          <a:p>
            <a:fld id="{9E3FB927-B213-496C-8F25-76B16247E2A5}" type="slidenum">
              <a:rPr lang="en-GB" smtClean="0"/>
              <a:t>13</a:t>
            </a:fld>
            <a:endParaRPr lang="en-GB"/>
          </a:p>
        </p:txBody>
      </p:sp>
    </p:spTree>
    <p:extLst>
      <p:ext uri="{BB962C8B-B14F-4D97-AF65-F5344CB8AC3E}">
        <p14:creationId xmlns:p14="http://schemas.microsoft.com/office/powerpoint/2010/main" val="40996666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How</a:t>
            </a:r>
            <a:r>
              <a:rPr lang="en-US" b="1" baseline="0" dirty="0"/>
              <a:t> </a:t>
            </a:r>
            <a:r>
              <a:rPr lang="en-US" b="1" baseline="0" dirty="0" err="1"/>
              <a:t>militarised</a:t>
            </a:r>
            <a:r>
              <a:rPr lang="en-US" b="1" baseline="0" dirty="0"/>
              <a:t> is your country?</a:t>
            </a:r>
            <a:endParaRPr lang="en-US" b="1" dirty="0"/>
          </a:p>
          <a:p>
            <a:r>
              <a:rPr lang="en-US" dirty="0"/>
              <a:t>Explain</a:t>
            </a:r>
            <a:r>
              <a:rPr lang="en-US" baseline="0" dirty="0"/>
              <a:t> that societies and governments that believe in militarism might be more “</a:t>
            </a:r>
            <a:r>
              <a:rPr lang="en-US" baseline="0" dirty="0" err="1"/>
              <a:t>militarised</a:t>
            </a:r>
            <a:r>
              <a:rPr lang="en-US" baseline="0" dirty="0"/>
              <a:t>” if they put more money and resources into their military.</a:t>
            </a:r>
            <a:endParaRPr lang="en-US" dirty="0"/>
          </a:p>
          <a:p>
            <a:r>
              <a:rPr lang="en-US" dirty="0"/>
              <a:t>There is an “Global</a:t>
            </a:r>
            <a:r>
              <a:rPr lang="en-US" baseline="0" dirty="0"/>
              <a:t> militarization index” updated every year. It is based on these three main factors:</a:t>
            </a:r>
          </a:p>
          <a:p>
            <a:pPr marL="171450" indent="-171450">
              <a:buFont typeface="Arial" panose="020B0604020202020204" pitchFamily="34" charset="0"/>
              <a:buChar char="•"/>
            </a:pPr>
            <a:r>
              <a:rPr lang="en-US" baseline="0" dirty="0"/>
              <a:t>Military spending compared with the GDP wealth of the country</a:t>
            </a:r>
          </a:p>
          <a:p>
            <a:pPr marL="171450" indent="-171450">
              <a:buFont typeface="Arial" panose="020B0604020202020204" pitchFamily="34" charset="0"/>
              <a:buChar char="•"/>
            </a:pPr>
            <a:r>
              <a:rPr lang="en-US" baseline="0" dirty="0"/>
              <a:t>Number of people in the armed forces compared with size of population</a:t>
            </a:r>
          </a:p>
          <a:p>
            <a:pPr marL="171450" indent="-171450">
              <a:buFont typeface="Arial" panose="020B0604020202020204" pitchFamily="34" charset="0"/>
              <a:buChar char="•"/>
            </a:pPr>
            <a:r>
              <a:rPr lang="en-US" baseline="0" dirty="0"/>
              <a:t>Number of heavy weapons</a:t>
            </a:r>
          </a:p>
          <a:p>
            <a:pPr marL="171450" indent="-171450">
              <a:buFont typeface="Arial" panose="020B0604020202020204" pitchFamily="34" charset="0"/>
              <a:buChar char="•"/>
            </a:pPr>
            <a:endParaRPr lang="en-US" baseline="0" dirty="0"/>
          </a:p>
          <a:p>
            <a:endParaRPr lang="en-US" dirty="0"/>
          </a:p>
          <a:p>
            <a:r>
              <a:rPr lang="en-US" dirty="0"/>
              <a:t>Pose the question: what rank</a:t>
            </a:r>
            <a:r>
              <a:rPr lang="en-US" baseline="0" dirty="0"/>
              <a:t> of </a:t>
            </a:r>
            <a:r>
              <a:rPr lang="en-US" baseline="0" dirty="0" err="1"/>
              <a:t>militarisation</a:t>
            </a:r>
            <a:r>
              <a:rPr lang="en-US" baseline="0" dirty="0"/>
              <a:t> do you think the UK is based on these factors? </a:t>
            </a:r>
          </a:p>
          <a:p>
            <a:r>
              <a:rPr lang="en-US" baseline="0" dirty="0"/>
              <a:t>The answer is 68.</a:t>
            </a:r>
          </a:p>
          <a:p>
            <a:r>
              <a:rPr lang="en-US" baseline="0" dirty="0"/>
              <a:t>Go onto the next slide to compare with other countries.</a:t>
            </a:r>
            <a:endParaRPr lang="en-US" dirty="0"/>
          </a:p>
          <a:p>
            <a:r>
              <a:rPr lang="en-GB" dirty="0">
                <a:hlinkClick r:id="rId3"/>
              </a:rPr>
              <a:t>https://www.bicc.de/uploads/tx_bicctools/BICC_GMI_2018_e.pdf</a:t>
            </a:r>
            <a:endParaRPr lang="en-GB" dirty="0"/>
          </a:p>
        </p:txBody>
      </p:sp>
      <p:sp>
        <p:nvSpPr>
          <p:cNvPr id="4" name="Slide Number Placeholder 3"/>
          <p:cNvSpPr>
            <a:spLocks noGrp="1"/>
          </p:cNvSpPr>
          <p:nvPr>
            <p:ph type="sldNum" sz="quarter" idx="10"/>
          </p:nvPr>
        </p:nvSpPr>
        <p:spPr/>
        <p:txBody>
          <a:bodyPr/>
          <a:lstStyle/>
          <a:p>
            <a:fld id="{9E3FB927-B213-496C-8F25-76B16247E2A5}" type="slidenum">
              <a:rPr lang="en-GB" smtClean="0"/>
              <a:t>14</a:t>
            </a:fld>
            <a:endParaRPr lang="en-GB"/>
          </a:p>
        </p:txBody>
      </p:sp>
    </p:spTree>
    <p:extLst>
      <p:ext uri="{BB962C8B-B14F-4D97-AF65-F5344CB8AC3E}">
        <p14:creationId xmlns:p14="http://schemas.microsoft.com/office/powerpoint/2010/main" val="34214554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err="1"/>
              <a:t>Militarisation</a:t>
            </a:r>
            <a:r>
              <a:rPr lang="en-US" b="1" baseline="0" dirty="0"/>
              <a:t> Spectrum</a:t>
            </a:r>
            <a:endParaRPr lang="en-US" b="1" dirty="0"/>
          </a:p>
          <a:p>
            <a:r>
              <a:rPr lang="en-US" dirty="0"/>
              <a:t>This activity is</a:t>
            </a:r>
            <a:r>
              <a:rPr lang="en-US" baseline="0" dirty="0"/>
              <a:t> about exploring how </a:t>
            </a:r>
            <a:r>
              <a:rPr lang="en-US" baseline="0" dirty="0" err="1"/>
              <a:t>militarised</a:t>
            </a:r>
            <a:r>
              <a:rPr lang="en-US" baseline="0" dirty="0"/>
              <a:t> a country can be, and where the UK fits in.</a:t>
            </a:r>
            <a:endParaRPr lang="en-GB" dirty="0"/>
          </a:p>
          <a:p>
            <a:endParaRPr lang="en-GB" dirty="0"/>
          </a:p>
          <a:p>
            <a:r>
              <a:rPr lang="en-GB" dirty="0"/>
              <a:t>Print the country cards two-sided. </a:t>
            </a:r>
          </a:p>
          <a:p>
            <a:r>
              <a:rPr lang="en-GB" dirty="0"/>
              <a:t>• Begin by asking how militarised the UK is, but do not discuss this for long as the group are going to explore this. </a:t>
            </a:r>
          </a:p>
          <a:p>
            <a:r>
              <a:rPr lang="en-GB" dirty="0"/>
              <a:t>• Give out country cards, one per person, but participants may initially only consider the first side (the name of the country). </a:t>
            </a:r>
          </a:p>
          <a:p>
            <a:r>
              <a:rPr lang="en-GB" dirty="0"/>
              <a:t>• Ask participants to arrange themselves on a spectrum from most to least militaristic. Those without cards can still suggest positions. Most militarised &lt; &gt;Least militarised </a:t>
            </a:r>
          </a:p>
          <a:p>
            <a:r>
              <a:rPr lang="en-GB" dirty="0"/>
              <a:t>• Now allow them to read the second side, which provides more detailed information about the country using possible indicators of militarisation. </a:t>
            </a:r>
          </a:p>
          <a:p>
            <a:r>
              <a:rPr lang="en-GB" dirty="0"/>
              <a:t>• Participants can then re-arrange themselves in the light of this new info. There’s no</a:t>
            </a:r>
            <a:r>
              <a:rPr lang="en-GB" baseline="0" dirty="0"/>
              <a:t> ‘</a:t>
            </a:r>
            <a:r>
              <a:rPr lang="en-GB" dirty="0"/>
              <a:t>right’ answer. </a:t>
            </a:r>
          </a:p>
          <a:p>
            <a:r>
              <a:rPr lang="en-GB" dirty="0"/>
              <a:t>• Review the spectrum so that the group finds out about other examples. </a:t>
            </a:r>
          </a:p>
          <a:p>
            <a:r>
              <a:rPr lang="en-GB" dirty="0"/>
              <a:t>• In discussion you may draw out that countries are constantly changing, but that militarisation is a real phenomenon- the historical examples show the way the pendulum can swing in different directions over time</a:t>
            </a:r>
          </a:p>
          <a:p>
            <a:endParaRPr lang="en-GB" dirty="0"/>
          </a:p>
          <a:p>
            <a:r>
              <a:rPr lang="en-GB" dirty="0"/>
              <a:t>https://www.quaker.org.uk/documents/country-cards-for-militarisation-spectrum-dec2015 </a:t>
            </a:r>
          </a:p>
        </p:txBody>
      </p:sp>
      <p:sp>
        <p:nvSpPr>
          <p:cNvPr id="4" name="Slide Number Placeholder 3"/>
          <p:cNvSpPr>
            <a:spLocks noGrp="1"/>
          </p:cNvSpPr>
          <p:nvPr>
            <p:ph type="sldNum" sz="quarter" idx="10"/>
          </p:nvPr>
        </p:nvSpPr>
        <p:spPr/>
        <p:txBody>
          <a:bodyPr/>
          <a:lstStyle/>
          <a:p>
            <a:fld id="{9E3FB927-B213-496C-8F25-76B16247E2A5}" type="slidenum">
              <a:rPr lang="en-GB" smtClean="0"/>
              <a:t>15</a:t>
            </a:fld>
            <a:endParaRPr lang="en-GB"/>
          </a:p>
        </p:txBody>
      </p:sp>
    </p:spTree>
    <p:extLst>
      <p:ext uri="{BB962C8B-B14F-4D97-AF65-F5344CB8AC3E}">
        <p14:creationId xmlns:p14="http://schemas.microsoft.com/office/powerpoint/2010/main" val="4321752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How is war visible in our everyday lives?</a:t>
            </a:r>
          </a:p>
          <a:p>
            <a:r>
              <a:rPr lang="en-US" dirty="0"/>
              <a:t>This image depicts</a:t>
            </a:r>
            <a:r>
              <a:rPr lang="en-US" baseline="0" dirty="0"/>
              <a:t> different ways in which war and the armed forces affect life in Britain. You can use this to start many conversations as a class or in small groups.</a:t>
            </a:r>
          </a:p>
          <a:p>
            <a:r>
              <a:rPr lang="en-US" baseline="0" dirty="0"/>
              <a:t>The accompanying fact sheet can help provide more facts about the issues that arise.</a:t>
            </a:r>
          </a:p>
          <a:p>
            <a:r>
              <a:rPr lang="en-US" baseline="0" dirty="0"/>
              <a:t>Discuss with students: is militarism present? Where and how?</a:t>
            </a:r>
          </a:p>
          <a:p>
            <a:r>
              <a:rPr lang="en-US" baseline="0" dirty="0"/>
              <a:t>Find out more about the events shown poster with the interactive online version: http://www.quaker.org.uk/documents/everydaymilitarism-interactive-poster-opens-in-browser </a:t>
            </a:r>
            <a:endParaRPr lang="en-GB" dirty="0"/>
          </a:p>
        </p:txBody>
      </p:sp>
      <p:sp>
        <p:nvSpPr>
          <p:cNvPr id="4" name="Slide Number Placeholder 3"/>
          <p:cNvSpPr>
            <a:spLocks noGrp="1"/>
          </p:cNvSpPr>
          <p:nvPr>
            <p:ph type="sldNum" sz="quarter" idx="10"/>
          </p:nvPr>
        </p:nvSpPr>
        <p:spPr/>
        <p:txBody>
          <a:bodyPr/>
          <a:lstStyle/>
          <a:p>
            <a:fld id="{9E3FB927-B213-496C-8F25-76B16247E2A5}" type="slidenum">
              <a:rPr lang="en-GB" smtClean="0"/>
              <a:t>16</a:t>
            </a:fld>
            <a:endParaRPr lang="en-GB"/>
          </a:p>
        </p:txBody>
      </p:sp>
    </p:spTree>
    <p:extLst>
      <p:ext uri="{BB962C8B-B14F-4D97-AF65-F5344CB8AC3E}">
        <p14:creationId xmlns:p14="http://schemas.microsoft.com/office/powerpoint/2010/main" val="36426130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What</a:t>
            </a:r>
            <a:r>
              <a:rPr lang="en-US" b="1" baseline="0" dirty="0"/>
              <a:t> are the risks of joining the army?</a:t>
            </a:r>
            <a:endParaRPr lang="en-US" b="1" dirty="0"/>
          </a:p>
          <a:p>
            <a:r>
              <a:rPr lang="en-US" dirty="0"/>
              <a:t>Students</a:t>
            </a:r>
            <a:r>
              <a:rPr lang="en-US" baseline="0" dirty="0"/>
              <a:t> will have the opportunity to do a thorough risk assessment of joining the British Army, but begin with a think pair share:</a:t>
            </a:r>
          </a:p>
          <a:p>
            <a:r>
              <a:rPr lang="en-US" baseline="0" dirty="0"/>
              <a:t>THINK: What do you think the risks of joining he British Army are?</a:t>
            </a:r>
          </a:p>
          <a:p>
            <a:r>
              <a:rPr lang="en-US" baseline="0" dirty="0"/>
              <a:t>PAIR: Make a list with your partner of all the risks you can think of.</a:t>
            </a:r>
          </a:p>
          <a:p>
            <a:r>
              <a:rPr lang="en-US" baseline="0" dirty="0"/>
              <a:t>SHARE: Join another pair and compare your lists: can you add anything?</a:t>
            </a:r>
          </a:p>
          <a:p>
            <a:endParaRPr lang="en-US" baseline="0" dirty="0"/>
          </a:p>
          <a:p>
            <a:r>
              <a:rPr lang="en-US" baseline="0" dirty="0"/>
              <a:t>The next slide explores the rate of death, followed by a risk assessment activity.</a:t>
            </a:r>
            <a:endParaRPr lang="en-GB" dirty="0"/>
          </a:p>
        </p:txBody>
      </p:sp>
      <p:sp>
        <p:nvSpPr>
          <p:cNvPr id="4" name="Slide Number Placeholder 3"/>
          <p:cNvSpPr>
            <a:spLocks noGrp="1"/>
          </p:cNvSpPr>
          <p:nvPr>
            <p:ph type="sldNum" sz="quarter" idx="10"/>
          </p:nvPr>
        </p:nvSpPr>
        <p:spPr/>
        <p:txBody>
          <a:bodyPr/>
          <a:lstStyle/>
          <a:p>
            <a:fld id="{9E3FB927-B213-496C-8F25-76B16247E2A5}" type="slidenum">
              <a:rPr lang="en-GB" smtClean="0"/>
              <a:t>17</a:t>
            </a:fld>
            <a:endParaRPr lang="en-GB"/>
          </a:p>
        </p:txBody>
      </p:sp>
    </p:spTree>
    <p:extLst>
      <p:ext uri="{BB962C8B-B14F-4D97-AF65-F5344CB8AC3E}">
        <p14:creationId xmlns:p14="http://schemas.microsoft.com/office/powerpoint/2010/main" val="5998777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a:t>
            </a:r>
            <a:r>
              <a:rPr lang="en-US" baseline="0" dirty="0"/>
              <a:t> information is from the BBC website: </a:t>
            </a:r>
          </a:p>
          <a:p>
            <a:r>
              <a:rPr lang="en-GB" dirty="0">
                <a:hlinkClick r:id="rId3"/>
              </a:rPr>
              <a:t>https://www.bbc.co.uk/news/uk-10634173</a:t>
            </a:r>
            <a:endParaRPr lang="en-GB" dirty="0"/>
          </a:p>
          <a:p>
            <a:r>
              <a:rPr lang="en-GB" dirty="0"/>
              <a:t>It informs the risk assessment activity</a:t>
            </a:r>
          </a:p>
        </p:txBody>
      </p:sp>
      <p:sp>
        <p:nvSpPr>
          <p:cNvPr id="4" name="Slide Number Placeholder 3"/>
          <p:cNvSpPr>
            <a:spLocks noGrp="1"/>
          </p:cNvSpPr>
          <p:nvPr>
            <p:ph type="sldNum" sz="quarter" idx="10"/>
          </p:nvPr>
        </p:nvSpPr>
        <p:spPr/>
        <p:txBody>
          <a:bodyPr/>
          <a:lstStyle/>
          <a:p>
            <a:fld id="{9E3FB927-B213-496C-8F25-76B16247E2A5}" type="slidenum">
              <a:rPr lang="en-GB" smtClean="0"/>
              <a:t>18</a:t>
            </a:fld>
            <a:endParaRPr lang="en-GB"/>
          </a:p>
        </p:txBody>
      </p:sp>
    </p:spTree>
    <p:extLst>
      <p:ext uri="{BB962C8B-B14F-4D97-AF65-F5344CB8AC3E}">
        <p14:creationId xmlns:p14="http://schemas.microsoft.com/office/powerpoint/2010/main" val="281524940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050" dirty="0"/>
              <a:t>This</a:t>
            </a:r>
            <a:r>
              <a:rPr lang="en-US" sz="1050" baseline="0" dirty="0"/>
              <a:t> threat assessment tool requires numeracy skills and judgement. It is similar to risk assessments conducted in the world of work.</a:t>
            </a:r>
          </a:p>
          <a:p>
            <a:endParaRPr lang="en-US" sz="1050" baseline="0" dirty="0"/>
          </a:p>
          <a:p>
            <a:r>
              <a:rPr lang="en-US" sz="1050" baseline="0" dirty="0"/>
              <a:t>Explain you need information to understand risk. For example, it would be really bad to be sat on by an elephant, but how likely is that? Famously more people are killed in vending machine accidents than by sharks.</a:t>
            </a:r>
          </a:p>
          <a:p>
            <a:r>
              <a:rPr lang="en-US" sz="1050" dirty="0"/>
              <a:t>Go through</a:t>
            </a:r>
            <a:r>
              <a:rPr lang="en-US" sz="1050" baseline="0" dirty="0"/>
              <a:t> the headings:</a:t>
            </a:r>
          </a:p>
          <a:p>
            <a:pPr marL="171450" indent="-171450">
              <a:buFont typeface="Arial" panose="020B0604020202020204" pitchFamily="34" charset="0"/>
              <a:buChar char="•"/>
            </a:pPr>
            <a:r>
              <a:rPr lang="en-US" sz="1050" dirty="0"/>
              <a:t>“Risk”</a:t>
            </a:r>
            <a:r>
              <a:rPr lang="en-US" sz="1050" baseline="0" dirty="0"/>
              <a:t> is the danger you are trying to assess. Notes is for information about it.</a:t>
            </a:r>
          </a:p>
          <a:p>
            <a:pPr marL="171450" indent="-171450">
              <a:buFont typeface="Arial" panose="020B0604020202020204" pitchFamily="34" charset="0"/>
              <a:buChar char="•"/>
            </a:pPr>
            <a:r>
              <a:rPr lang="en-US" sz="1050" baseline="0" dirty="0"/>
              <a:t>“Severity” basically means the “badness”- how bad would it be if this happened. This is measured out of 10.</a:t>
            </a:r>
          </a:p>
          <a:p>
            <a:pPr marL="171450" indent="-171450">
              <a:buFont typeface="Arial" panose="020B0604020202020204" pitchFamily="34" charset="0"/>
              <a:buChar char="•"/>
            </a:pPr>
            <a:r>
              <a:rPr lang="en-US" sz="1050" baseline="0" dirty="0"/>
              <a:t>“How likely” is a probability, so is expressed as a decimal figure between zero and one. “0” means that is absolutely impossible; “1” means that it is certain to happen. You may want to note that the likelihood increases the longer you are exposed to a risk- if you roll a di a 1,000 times, the probability of rolling a Five approaches “1”.</a:t>
            </a:r>
          </a:p>
          <a:p>
            <a:pPr marL="171450" indent="-171450">
              <a:buFont typeface="Arial" panose="020B0604020202020204" pitchFamily="34" charset="0"/>
              <a:buChar char="•"/>
            </a:pPr>
            <a:r>
              <a:rPr lang="en-US" sz="1050" baseline="0" dirty="0"/>
              <a:t>Finally, the “Threat level” is based on the calculation of severity multiplied by likelihood. </a:t>
            </a:r>
          </a:p>
          <a:p>
            <a:pPr marL="171450" indent="-171450">
              <a:buFont typeface="Arial" panose="020B0604020202020204" pitchFamily="34" charset="0"/>
              <a:buChar char="•"/>
            </a:pPr>
            <a:r>
              <a:rPr lang="en-US" sz="1050" baseline="0" dirty="0"/>
              <a:t>Note, this process is an estimate: is based on your best judgement-  an “educated guess”.</a:t>
            </a:r>
          </a:p>
          <a:p>
            <a:pPr marL="171450" indent="-171450">
              <a:buFont typeface="Arial" panose="020B0604020202020204" pitchFamily="34" charset="0"/>
              <a:buChar char="•"/>
            </a:pPr>
            <a:r>
              <a:rPr lang="en-US" sz="1050" baseline="0" dirty="0"/>
              <a:t>Click to reveal the first row, “Example Friendly Fire” to show the process works. Explain that 4 British soldiers were killed by friendly fire in 2012 (see </a:t>
            </a:r>
            <a:r>
              <a:rPr lang="en-GB" sz="1050" dirty="0">
                <a:hlinkClick r:id="rId3"/>
              </a:rPr>
              <a:t>https://www.bbc.co.uk/news/uk-15188729</a:t>
            </a:r>
            <a:r>
              <a:rPr lang="en-GB" sz="1050" dirty="0"/>
              <a:t>)</a:t>
            </a:r>
            <a:r>
              <a:rPr lang="en-US" sz="1050" baseline="0" dirty="0"/>
              <a:t>, but there were about 40,000 British personnel deployed that year*, so the likelihood of being killed by friendly fire was only 0.0001. That is one in every 10,000 troops.</a:t>
            </a:r>
          </a:p>
          <a:p>
            <a:pPr marL="171450" indent="-171450">
              <a:buFont typeface="Arial" panose="020B0604020202020204" pitchFamily="34" charset="0"/>
              <a:buChar char="•"/>
            </a:pPr>
            <a:r>
              <a:rPr lang="en-US" sz="1050" baseline="0" dirty="0"/>
              <a:t>To complete the table, learners will need resources. Use the War School comic and the BBC fact sheet to help</a:t>
            </a:r>
            <a:r>
              <a:rPr lang="en-US" baseline="0" dirty="0"/>
              <a:t>. </a:t>
            </a:r>
            <a:r>
              <a:rPr lang="en-GB" dirty="0">
                <a:hlinkClick r:id="rId4"/>
              </a:rPr>
              <a:t>*Number of troops deployed: https://assets.publishing.service.gov.uk/government/uploads/system/uploads/attachment_data/file/498068/PUBLIC_1439893241.pdf</a:t>
            </a:r>
            <a:endParaRPr lang="en-GB" dirty="0"/>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Now</a:t>
            </a:r>
            <a:r>
              <a:rPr lang="en-US" baseline="0" dirty="0"/>
              <a:t> give learners the chance to complete a risk assessment themselves. You may want to use the slide and videos on moral injury to explain this idea.</a:t>
            </a:r>
            <a:endParaRPr lang="en-GB" dirty="0"/>
          </a:p>
        </p:txBody>
      </p:sp>
      <p:sp>
        <p:nvSpPr>
          <p:cNvPr id="4" name="Slide Number Placeholder 3"/>
          <p:cNvSpPr>
            <a:spLocks noGrp="1"/>
          </p:cNvSpPr>
          <p:nvPr>
            <p:ph type="sldNum" sz="quarter" idx="10"/>
          </p:nvPr>
        </p:nvSpPr>
        <p:spPr/>
        <p:txBody>
          <a:bodyPr/>
          <a:lstStyle/>
          <a:p>
            <a:fld id="{9E3FB927-B213-496C-8F25-76B16247E2A5}" type="slidenum">
              <a:rPr lang="en-GB" smtClean="0"/>
              <a:t>19</a:t>
            </a:fld>
            <a:endParaRPr lang="en-GB"/>
          </a:p>
        </p:txBody>
      </p:sp>
    </p:spTree>
    <p:extLst>
      <p:ext uri="{BB962C8B-B14F-4D97-AF65-F5344CB8AC3E}">
        <p14:creationId xmlns:p14="http://schemas.microsoft.com/office/powerpoint/2010/main" val="38329069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Find out more at </a:t>
            </a:r>
            <a:r>
              <a:rPr lang="en-GB" dirty="0">
                <a:hlinkClick r:id="rId3"/>
              </a:rPr>
              <a:t>https://www.oxfam.org.uk/education/resources/teaching-controversial-issues</a:t>
            </a:r>
            <a:endParaRPr lang="en-GB" dirty="0"/>
          </a:p>
        </p:txBody>
      </p:sp>
      <p:sp>
        <p:nvSpPr>
          <p:cNvPr id="4" name="Slide Number Placeholder 3"/>
          <p:cNvSpPr>
            <a:spLocks noGrp="1"/>
          </p:cNvSpPr>
          <p:nvPr>
            <p:ph type="sldNum" sz="quarter" idx="10"/>
          </p:nvPr>
        </p:nvSpPr>
        <p:spPr/>
        <p:txBody>
          <a:bodyPr/>
          <a:lstStyle/>
          <a:p>
            <a:fld id="{9E3FB927-B213-496C-8F25-76B16247E2A5}" type="slidenum">
              <a:rPr lang="en-GB" smtClean="0"/>
              <a:t>2</a:t>
            </a:fld>
            <a:endParaRPr lang="en-GB"/>
          </a:p>
        </p:txBody>
      </p:sp>
    </p:spTree>
    <p:extLst>
      <p:ext uri="{BB962C8B-B14F-4D97-AF65-F5344CB8AC3E}">
        <p14:creationId xmlns:p14="http://schemas.microsoft.com/office/powerpoint/2010/main" val="2242842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These are some answers to the risk assessment.</a:t>
            </a:r>
          </a:p>
          <a:p>
            <a:r>
              <a:rPr lang="en-US" dirty="0"/>
              <a:t>No risk can</a:t>
            </a:r>
            <a:r>
              <a:rPr lang="en-US" baseline="0" dirty="0"/>
              <a:t> be fully understood, so you may want to discuss how much learners trust the numbers.</a:t>
            </a:r>
          </a:p>
          <a:p>
            <a:r>
              <a:rPr lang="en-US" baseline="0" dirty="0"/>
              <a:t>Some of the risks are hard to put numbers to, such as moral injury or seeing friends hurt.</a:t>
            </a:r>
          </a:p>
          <a:p>
            <a:r>
              <a:rPr lang="en-US" baseline="0" dirty="0"/>
              <a:t>Take some time to reflect on these risks.</a:t>
            </a:r>
            <a:endParaRPr lang="en-GB" dirty="0"/>
          </a:p>
        </p:txBody>
      </p:sp>
      <p:sp>
        <p:nvSpPr>
          <p:cNvPr id="4" name="Slide Number Placeholder 3"/>
          <p:cNvSpPr>
            <a:spLocks noGrp="1"/>
          </p:cNvSpPr>
          <p:nvPr>
            <p:ph type="sldNum" sz="quarter" idx="10"/>
          </p:nvPr>
        </p:nvSpPr>
        <p:spPr/>
        <p:txBody>
          <a:bodyPr/>
          <a:lstStyle/>
          <a:p>
            <a:fld id="{9E3FB927-B213-496C-8F25-76B16247E2A5}" type="slidenum">
              <a:rPr lang="en-GB" smtClean="0"/>
              <a:t>20</a:t>
            </a:fld>
            <a:endParaRPr lang="en-GB"/>
          </a:p>
        </p:txBody>
      </p:sp>
    </p:spTree>
    <p:extLst>
      <p:ext uri="{BB962C8B-B14F-4D97-AF65-F5344CB8AC3E}">
        <p14:creationId xmlns:p14="http://schemas.microsoft.com/office/powerpoint/2010/main" val="881866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This activity</a:t>
            </a:r>
            <a:r>
              <a:rPr lang="en-US" b="1" baseline="0" dirty="0"/>
              <a:t> is to understand the challenging concept of “moral injury.”</a:t>
            </a:r>
            <a:endParaRPr lang="en-US" b="1"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Moral injury refers to an injury to an individual's moral conscience and values resulting from an act of perceived moral transgression, which produces profound emotional guilt and shame, and in some cases also a sense of betrayal, anger and profound "moral disorientation".</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simpler words, this is</a:t>
            </a:r>
            <a:r>
              <a:rPr lang="en-US" baseline="0" dirty="0"/>
              <a:t> a sense of deep guilt or shame that it is hard for people to leave behind.</a:t>
            </a:r>
            <a:endParaRPr lang="en-US" dirty="0"/>
          </a:p>
          <a:p>
            <a:r>
              <a:rPr lang="en-US" dirty="0"/>
              <a:t>Refer to the </a:t>
            </a:r>
            <a:r>
              <a:rPr lang="en-US" i="1" dirty="0"/>
              <a:t>War School comic </a:t>
            </a:r>
            <a:r>
              <a:rPr lang="en-US" dirty="0"/>
              <a:t>section on screen.</a:t>
            </a:r>
            <a:r>
              <a:rPr lang="en-US" baseline="0" dirty="0"/>
              <a:t> Explain that British soldiers have sometimes killed civilians, and some have been found to have tortured people. This can lead to moral injury. It might be that a person just witnesses these things.</a:t>
            </a:r>
            <a:endParaRPr lang="en-US" dirty="0"/>
          </a:p>
          <a:p>
            <a:endParaRPr lang="en-US" dirty="0"/>
          </a:p>
          <a:p>
            <a:r>
              <a:rPr lang="en-US" dirty="0"/>
              <a:t>Check with your group whether they are willing</a:t>
            </a:r>
            <a:r>
              <a:rPr lang="en-US" baseline="0" dirty="0"/>
              <a:t> to listen to accounts by British veterans describing violence.</a:t>
            </a:r>
            <a:endParaRPr lang="en-US" dirty="0"/>
          </a:p>
          <a:p>
            <a:r>
              <a:rPr lang="en-US" dirty="0"/>
              <a:t>If</a:t>
            </a:r>
            <a:r>
              <a:rPr lang="en-US" baseline="0" dirty="0"/>
              <a:t> so, p</a:t>
            </a:r>
            <a:r>
              <a:rPr lang="en-US" dirty="0"/>
              <a:t>lay the clip, Moral Injury?</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It informs the risk assessment activity</a:t>
            </a:r>
          </a:p>
          <a:p>
            <a:endParaRPr lang="en-GB" dirty="0"/>
          </a:p>
        </p:txBody>
      </p:sp>
      <p:sp>
        <p:nvSpPr>
          <p:cNvPr id="4" name="Slide Number Placeholder 3"/>
          <p:cNvSpPr>
            <a:spLocks noGrp="1"/>
          </p:cNvSpPr>
          <p:nvPr>
            <p:ph type="sldNum" sz="quarter" idx="10"/>
          </p:nvPr>
        </p:nvSpPr>
        <p:spPr/>
        <p:txBody>
          <a:bodyPr/>
          <a:lstStyle/>
          <a:p>
            <a:fld id="{9E3FB927-B213-496C-8F25-76B16247E2A5}" type="slidenum">
              <a:rPr lang="en-GB" smtClean="0"/>
              <a:t>21</a:t>
            </a:fld>
            <a:endParaRPr lang="en-GB"/>
          </a:p>
        </p:txBody>
      </p:sp>
    </p:spTree>
    <p:extLst>
      <p:ext uri="{BB962C8B-B14F-4D97-AF65-F5344CB8AC3E}">
        <p14:creationId xmlns:p14="http://schemas.microsoft.com/office/powerpoint/2010/main" val="28597574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Remembrance Reflection</a:t>
            </a:r>
          </a:p>
          <a:p>
            <a:r>
              <a:rPr lang="en-US" dirty="0"/>
              <a:t>This section is to reflect on war as</a:t>
            </a:r>
            <a:r>
              <a:rPr lang="en-US" baseline="0" dirty="0"/>
              <a:t> a whole. It could be used at Remembrance or any time of year.</a:t>
            </a:r>
            <a:endParaRPr lang="en-US" dirty="0"/>
          </a:p>
          <a:p>
            <a:r>
              <a:rPr lang="en-US" dirty="0"/>
              <a:t>Remind</a:t>
            </a:r>
            <a:r>
              <a:rPr lang="en-US" baseline="0" dirty="0"/>
              <a:t> students of the idea of Remembrance: on the anniversary of the end of World War I, people reflect on war.</a:t>
            </a:r>
          </a:p>
          <a:p>
            <a:r>
              <a:rPr lang="en-US" baseline="0" dirty="0"/>
              <a:t>Watch this short video clip of people discussing what Remembrance means to them: </a:t>
            </a:r>
            <a:r>
              <a:rPr lang="en-GB" dirty="0">
                <a:hlinkClick r:id="rId3"/>
              </a:rPr>
              <a:t>https://www.youtube.com/watch?v=pqjwScKT3Cc&amp;t=3s</a:t>
            </a:r>
            <a:r>
              <a:rPr lang="en-GB" dirty="0"/>
              <a:t> </a:t>
            </a:r>
            <a:endParaRPr lang="en-US" dirty="0"/>
          </a:p>
          <a:p>
            <a:r>
              <a:rPr lang="en-US" dirty="0"/>
              <a:t>Ask learners to note down people affected by war, mentioned by veterans. Can they think of anyone else?</a:t>
            </a:r>
          </a:p>
          <a:p>
            <a:r>
              <a:rPr lang="en-US" dirty="0"/>
              <a:t>Spend</a:t>
            </a:r>
            <a:r>
              <a:rPr lang="en-US" baseline="0" dirty="0"/>
              <a:t> time in Remembrance </a:t>
            </a:r>
          </a:p>
          <a:p>
            <a:r>
              <a:rPr lang="en-US" b="1" baseline="0" dirty="0"/>
              <a:t>Extension: </a:t>
            </a:r>
            <a:r>
              <a:rPr lang="en-US" baseline="0" dirty="0">
                <a:hlinkClick r:id="rId4"/>
              </a:rPr>
              <a:t>“to end all Wars lesson” </a:t>
            </a:r>
            <a:r>
              <a:rPr lang="en-GB" dirty="0">
                <a:hlinkClick r:id="rId4"/>
              </a:rPr>
              <a:t>https://www.tes.com/teaching-resource/to-end-all-wars-remembrance-1918-2018-11877618</a:t>
            </a:r>
            <a:endParaRPr lang="en-GB" dirty="0"/>
          </a:p>
        </p:txBody>
      </p:sp>
      <p:sp>
        <p:nvSpPr>
          <p:cNvPr id="4" name="Slide Number Placeholder 3"/>
          <p:cNvSpPr>
            <a:spLocks noGrp="1"/>
          </p:cNvSpPr>
          <p:nvPr>
            <p:ph type="sldNum" sz="quarter" idx="10"/>
          </p:nvPr>
        </p:nvSpPr>
        <p:spPr/>
        <p:txBody>
          <a:bodyPr/>
          <a:lstStyle/>
          <a:p>
            <a:fld id="{9E3FB927-B213-496C-8F25-76B16247E2A5}" type="slidenum">
              <a:rPr lang="en-GB" smtClean="0"/>
              <a:t>22</a:t>
            </a:fld>
            <a:endParaRPr lang="en-GB"/>
          </a:p>
        </p:txBody>
      </p:sp>
    </p:spTree>
    <p:extLst>
      <p:ext uri="{BB962C8B-B14F-4D97-AF65-F5344CB8AC3E}">
        <p14:creationId xmlns:p14="http://schemas.microsoft.com/office/powerpoint/2010/main" val="13575250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Final reflection</a:t>
            </a:r>
          </a:p>
          <a:p>
            <a:r>
              <a:rPr lang="en-GB" dirty="0"/>
              <a:t>This final activity could be discussion or a written task. Take this chance to digest what has been learnt and what it means for learners.</a:t>
            </a:r>
          </a:p>
        </p:txBody>
      </p:sp>
      <p:sp>
        <p:nvSpPr>
          <p:cNvPr id="4" name="Slide Number Placeholder 3"/>
          <p:cNvSpPr>
            <a:spLocks noGrp="1"/>
          </p:cNvSpPr>
          <p:nvPr>
            <p:ph type="sldNum" sz="quarter" idx="5"/>
          </p:nvPr>
        </p:nvSpPr>
        <p:spPr/>
        <p:txBody>
          <a:bodyPr/>
          <a:lstStyle/>
          <a:p>
            <a:fld id="{9E3FB927-B213-496C-8F25-76B16247E2A5}" type="slidenum">
              <a:rPr lang="en-GB" smtClean="0"/>
              <a:t>23</a:t>
            </a:fld>
            <a:endParaRPr lang="en-GB"/>
          </a:p>
        </p:txBody>
      </p:sp>
    </p:spTree>
    <p:extLst>
      <p:ext uri="{BB962C8B-B14F-4D97-AF65-F5344CB8AC3E}">
        <p14:creationId xmlns:p14="http://schemas.microsoft.com/office/powerpoint/2010/main" val="9827244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Find more at www.war.school</a:t>
            </a:r>
          </a:p>
        </p:txBody>
      </p:sp>
      <p:sp>
        <p:nvSpPr>
          <p:cNvPr id="4" name="Slide Number Placeholder 3"/>
          <p:cNvSpPr>
            <a:spLocks noGrp="1"/>
          </p:cNvSpPr>
          <p:nvPr>
            <p:ph type="sldNum" sz="quarter" idx="5"/>
          </p:nvPr>
        </p:nvSpPr>
        <p:spPr/>
        <p:txBody>
          <a:bodyPr/>
          <a:lstStyle/>
          <a:p>
            <a:fld id="{9E3FB927-B213-496C-8F25-76B16247E2A5}" type="slidenum">
              <a:rPr lang="en-GB" smtClean="0"/>
              <a:t>24</a:t>
            </a:fld>
            <a:endParaRPr lang="en-GB"/>
          </a:p>
        </p:txBody>
      </p:sp>
    </p:spTree>
    <p:extLst>
      <p:ext uri="{BB962C8B-B14F-4D97-AF65-F5344CB8AC3E}">
        <p14:creationId xmlns:p14="http://schemas.microsoft.com/office/powerpoint/2010/main" val="9840493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82B2946-C2A3-4B7E-86CA-08183A2A4D8C}" type="slidenum">
              <a:rPr lang="en-GB" altLang="en-US"/>
              <a:pPr/>
              <a:t>3</a:t>
            </a:fld>
            <a:endParaRPr lang="en-GB" altLang="en-US"/>
          </a:p>
        </p:txBody>
      </p:sp>
      <p:sp>
        <p:nvSpPr>
          <p:cNvPr id="4098" name="Rectangle 2"/>
          <p:cNvSpPr>
            <a:spLocks noGrp="1" noRot="1" noChangeAspect="1" noChangeArrowheads="1" noTextEdit="1"/>
          </p:cNvSpPr>
          <p:nvPr>
            <p:ph type="sldImg"/>
          </p:nvPr>
        </p:nvSpPr>
        <p:spPr>
          <a:ln/>
        </p:spPr>
      </p:sp>
      <p:sp>
        <p:nvSpPr>
          <p:cNvPr id="4099" name="Rectangle 3"/>
          <p:cNvSpPr>
            <a:spLocks noGrp="1" noChangeArrowheads="1"/>
          </p:cNvSpPr>
          <p:nvPr>
            <p:ph type="body" idx="1"/>
          </p:nvPr>
        </p:nvSpPr>
        <p:spPr/>
        <p:txBody>
          <a:bodyPr/>
          <a:lstStyle/>
          <a:p>
            <a:r>
              <a:rPr lang="en-US" altLang="en-US" dirty="0"/>
              <a:t>These</a:t>
            </a:r>
            <a:r>
              <a:rPr lang="en-US" altLang="en-US" baseline="0" dirty="0"/>
              <a:t> lesson activities provide a menu for learning. Choose the ones that make most sense for your context.</a:t>
            </a:r>
            <a:endParaRPr lang="en-US" altLang="en-US" dirty="0"/>
          </a:p>
        </p:txBody>
      </p:sp>
    </p:spTree>
    <p:extLst>
      <p:ext uri="{BB962C8B-B14F-4D97-AF65-F5344CB8AC3E}">
        <p14:creationId xmlns:p14="http://schemas.microsoft.com/office/powerpoint/2010/main" val="18786508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These resources can be downloaded and printed as needed.</a:t>
            </a:r>
          </a:p>
        </p:txBody>
      </p:sp>
      <p:sp>
        <p:nvSpPr>
          <p:cNvPr id="4" name="Slide Number Placeholder 3"/>
          <p:cNvSpPr>
            <a:spLocks noGrp="1"/>
          </p:cNvSpPr>
          <p:nvPr>
            <p:ph type="sldNum" sz="quarter" idx="10"/>
          </p:nvPr>
        </p:nvSpPr>
        <p:spPr/>
        <p:txBody>
          <a:bodyPr/>
          <a:lstStyle/>
          <a:p>
            <a:fld id="{9E3FB927-B213-496C-8F25-76B16247E2A5}" type="slidenum">
              <a:rPr lang="en-GB" smtClean="0"/>
              <a:t>4</a:t>
            </a:fld>
            <a:endParaRPr lang="en-GB"/>
          </a:p>
        </p:txBody>
      </p:sp>
    </p:spTree>
    <p:extLst>
      <p:ext uri="{BB962C8B-B14F-4D97-AF65-F5344CB8AC3E}">
        <p14:creationId xmlns:p14="http://schemas.microsoft.com/office/powerpoint/2010/main" val="24944371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Introduction</a:t>
            </a:r>
          </a:p>
          <a:p>
            <a:r>
              <a:rPr lang="en-US" dirty="0"/>
              <a:t>Introduce this question to learners</a:t>
            </a:r>
            <a:r>
              <a:rPr lang="en-US" baseline="0" dirty="0"/>
              <a:t> and explain this is what you are going to explore.</a:t>
            </a:r>
            <a:endParaRPr lang="en-GB" baseline="0" dirty="0"/>
          </a:p>
          <a:p>
            <a:r>
              <a:rPr lang="en-US" baseline="0" dirty="0"/>
              <a:t>Use initial discussion to gauge what they already know as well as find out what they are curious about.</a:t>
            </a:r>
          </a:p>
          <a:p>
            <a:r>
              <a:rPr lang="en-US" dirty="0"/>
              <a:t>Learners can return to this question at the end of their activities.</a:t>
            </a:r>
            <a:endParaRPr lang="en-US" baseline="0" dirty="0"/>
          </a:p>
        </p:txBody>
      </p:sp>
      <p:sp>
        <p:nvSpPr>
          <p:cNvPr id="4" name="Slide Number Placeholder 3"/>
          <p:cNvSpPr>
            <a:spLocks noGrp="1"/>
          </p:cNvSpPr>
          <p:nvPr>
            <p:ph type="sldNum" sz="quarter" idx="10"/>
          </p:nvPr>
        </p:nvSpPr>
        <p:spPr/>
        <p:txBody>
          <a:bodyPr/>
          <a:lstStyle/>
          <a:p>
            <a:fld id="{9E3FB927-B213-496C-8F25-76B16247E2A5}" type="slidenum">
              <a:rPr lang="en-GB" smtClean="0"/>
              <a:t>5</a:t>
            </a:fld>
            <a:endParaRPr lang="en-GB"/>
          </a:p>
        </p:txBody>
      </p:sp>
    </p:spTree>
    <p:extLst>
      <p:ext uri="{BB962C8B-B14F-4D97-AF65-F5344CB8AC3E}">
        <p14:creationId xmlns:p14="http://schemas.microsoft.com/office/powerpoint/2010/main" val="488832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Explain that you</a:t>
            </a:r>
            <a:r>
              <a:rPr lang="en-US" baseline="0" dirty="0"/>
              <a:t> will use a variety of clips to explore the question, “</a:t>
            </a:r>
            <a:r>
              <a:rPr lang="en-GB" baseline="0" dirty="0"/>
              <a:t>How do war and the military </a:t>
            </a:r>
            <a:br>
              <a:rPr lang="en-GB" baseline="0" dirty="0"/>
            </a:br>
            <a:r>
              <a:rPr lang="en-GB" baseline="0" dirty="0"/>
              <a:t>affect us in Britain?”</a:t>
            </a:r>
            <a:r>
              <a:rPr lang="en-US" baseline="0" dirty="0"/>
              <a:t>Some of the clips are drawn from “War School”.</a:t>
            </a:r>
          </a:p>
          <a:p>
            <a:endParaRPr lang="en-US" dirty="0"/>
          </a:p>
          <a:p>
            <a:r>
              <a:rPr lang="en-US" dirty="0"/>
              <a:t>Discus</a:t>
            </a:r>
            <a:r>
              <a:rPr lang="en-US" baseline="0" dirty="0"/>
              <a:t>s with learners what the film might be saying about Britain with the title, “War School”</a:t>
            </a:r>
          </a:p>
          <a:p>
            <a:r>
              <a:rPr lang="en-US" baseline="0" dirty="0"/>
              <a:t>The subtitle is “The Battle for Britain’s Children”, which may provoke more ideas and discussion.</a:t>
            </a:r>
            <a:endParaRPr lang="en-GB" dirty="0"/>
          </a:p>
        </p:txBody>
      </p:sp>
      <p:sp>
        <p:nvSpPr>
          <p:cNvPr id="4" name="Slide Number Placeholder 3"/>
          <p:cNvSpPr>
            <a:spLocks noGrp="1"/>
          </p:cNvSpPr>
          <p:nvPr>
            <p:ph type="sldNum" sz="quarter" idx="10"/>
          </p:nvPr>
        </p:nvSpPr>
        <p:spPr/>
        <p:txBody>
          <a:bodyPr/>
          <a:lstStyle/>
          <a:p>
            <a:fld id="{9E3FB927-B213-496C-8F25-76B16247E2A5}" type="slidenum">
              <a:rPr lang="en-GB" smtClean="0"/>
              <a:t>6</a:t>
            </a:fld>
            <a:endParaRPr lang="en-GB"/>
          </a:p>
        </p:txBody>
      </p:sp>
    </p:spTree>
    <p:extLst>
      <p:ext uri="{BB962C8B-B14F-4D97-AF65-F5344CB8AC3E}">
        <p14:creationId xmlns:p14="http://schemas.microsoft.com/office/powerpoint/2010/main" val="3273141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GB" sz="1200" b="1" dirty="0">
                <a:effectLst/>
                <a:latin typeface="Arial" panose="020B0604020202020204" pitchFamily="34" charset="0"/>
                <a:ea typeface="Calibri" panose="020F0502020204030204" pitchFamily="34" charset="0"/>
                <a:cs typeface="Times New Roman" panose="02020603050405020304" pitchFamily="18" charset="0"/>
              </a:rPr>
              <a:t>Opinion spectrum </a:t>
            </a:r>
            <a:endParaRPr lang="en-US" sz="1200" b="1"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1200" b="0" dirty="0">
                <a:effectLst/>
                <a:latin typeface="Arial" panose="020B0604020202020204" pitchFamily="34" charset="0"/>
                <a:ea typeface="Calibri" panose="020F0502020204030204" pitchFamily="34" charset="0"/>
                <a:cs typeface="Times New Roman" panose="02020603050405020304" pitchFamily="18" charset="0"/>
              </a:rPr>
              <a:t>Use</a:t>
            </a:r>
            <a:r>
              <a:rPr lang="en-US" sz="1200" b="0" baseline="0" dirty="0">
                <a:effectLst/>
                <a:latin typeface="Arial" panose="020B0604020202020204" pitchFamily="34" charset="0"/>
                <a:ea typeface="Calibri" panose="020F0502020204030204" pitchFamily="34" charset="0"/>
                <a:cs typeface="Times New Roman" panose="02020603050405020304" pitchFamily="18" charset="0"/>
              </a:rPr>
              <a:t> this activity to help learners think and talk about big questions about war and the military. Student can move to the side of the room based on how they feel about the statement. You may want to repeat this activity during and at the end of the project.</a:t>
            </a:r>
            <a:endParaRPr lang="en-GB" sz="1200" b="0"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endParaRPr lang="en-GB" sz="1200" b="1" dirty="0">
              <a:effectLst/>
              <a:latin typeface="Arial" panose="020B060402020202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b="1" dirty="0">
                <a:effectLst/>
                <a:latin typeface="Arial" panose="020B0604020202020204" pitchFamily="34" charset="0"/>
                <a:ea typeface="Calibri" panose="020F0502020204030204" pitchFamily="34" charset="0"/>
                <a:cs typeface="Times New Roman" panose="02020603050405020304" pitchFamily="18" charset="0"/>
              </a:rPr>
              <a:t>AGREE </a:t>
            </a:r>
            <a:r>
              <a:rPr lang="en-GB" sz="1200" b="1" dirty="0">
                <a:effectLst/>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a:t>
            </a:r>
            <a:r>
              <a:rPr lang="en-GB" sz="1200" b="1" dirty="0">
                <a:effectLst/>
                <a:latin typeface="Arial" panose="020B0604020202020204" pitchFamily="34" charset="0"/>
                <a:ea typeface="Calibri" panose="020F0502020204030204" pitchFamily="34" charset="0"/>
                <a:cs typeface="Times New Roman" panose="02020603050405020304" pitchFamily="18" charset="0"/>
              </a:rPr>
              <a:t> </a:t>
            </a:r>
            <a:r>
              <a:rPr lang="en-GB" sz="1200" b="1" dirty="0">
                <a:effectLst/>
                <a:latin typeface="Arial" panose="020B0604020202020204" pitchFamily="34" charset="0"/>
                <a:ea typeface="Calibri" panose="020F0502020204030204" pitchFamily="34" charset="0"/>
                <a:cs typeface="Arial" panose="020B0604020202020204" pitchFamily="34" charset="0"/>
                <a:sym typeface="Wingdings" panose="05000000000000000000" pitchFamily="2" charset="2"/>
              </a:rPr>
              <a:t></a:t>
            </a:r>
            <a:r>
              <a:rPr lang="en-GB" sz="1200" b="1" dirty="0">
                <a:effectLst/>
                <a:latin typeface="Arial" panose="020B0604020202020204" pitchFamily="34" charset="0"/>
                <a:ea typeface="Calibri" panose="020F0502020204030204" pitchFamily="34" charset="0"/>
                <a:cs typeface="Times New Roman" panose="02020603050405020304" pitchFamily="18" charset="0"/>
              </a:rPr>
              <a:t> DISAGREE</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Arial" panose="020B0604020202020204" pitchFamily="34" charset="0"/>
                <a:ea typeface="Calibri" panose="020F0502020204030204" pitchFamily="34" charset="0"/>
                <a:cs typeface="Times New Roman" panose="02020603050405020304" pitchFamily="18" charset="0"/>
              </a:rPr>
              <a:t>The military should have a bigger role in our lives in Britain.</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GB" dirty="0"/>
          </a:p>
        </p:txBody>
      </p:sp>
      <p:sp>
        <p:nvSpPr>
          <p:cNvPr id="4" name="Slide Number Placeholder 3"/>
          <p:cNvSpPr>
            <a:spLocks noGrp="1"/>
          </p:cNvSpPr>
          <p:nvPr>
            <p:ph type="sldNum" sz="quarter" idx="10"/>
          </p:nvPr>
        </p:nvSpPr>
        <p:spPr/>
        <p:txBody>
          <a:bodyPr/>
          <a:lstStyle/>
          <a:p>
            <a:fld id="{9E3FB927-B213-496C-8F25-76B16247E2A5}" type="slidenum">
              <a:rPr lang="en-GB" smtClean="0"/>
              <a:t>7</a:t>
            </a:fld>
            <a:endParaRPr lang="en-GB"/>
          </a:p>
        </p:txBody>
      </p:sp>
    </p:spTree>
    <p:extLst>
      <p:ext uri="{BB962C8B-B14F-4D97-AF65-F5344CB8AC3E}">
        <p14:creationId xmlns:p14="http://schemas.microsoft.com/office/powerpoint/2010/main" val="32300771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Silent conversations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i="0" dirty="0">
                <a:solidFill>
                  <a:srgbClr val="000000"/>
                </a:solidFill>
                <a:effectLst/>
                <a:latin typeface="adelle"/>
              </a:rPr>
              <a:t>This uses writing and silence as tools to help students explore a topic in depth. </a:t>
            </a:r>
            <a:r>
              <a:rPr lang="en-US" baseline="0" dirty="0"/>
              <a:t>The idea is everyone has the chance to get their thoughts down.</a:t>
            </a:r>
          </a:p>
          <a:p>
            <a:r>
              <a:rPr lang="en-GB" b="0" i="0" dirty="0">
                <a:solidFill>
                  <a:srgbClr val="000000"/>
                </a:solidFill>
                <a:effectLst/>
                <a:latin typeface="adelle"/>
              </a:rPr>
              <a:t>The stimulus for the conversation are the printed texts provided in resources. Attach these into the middle of a much larger piece of paper.</a:t>
            </a:r>
          </a:p>
          <a:p>
            <a:r>
              <a:rPr lang="en-US" b="1" baseline="0" dirty="0"/>
              <a:t>Texts: the conversation starters</a:t>
            </a:r>
          </a:p>
          <a:p>
            <a:pPr marL="171450" indent="-171450">
              <a:buFont typeface="Arial" panose="020B0604020202020204" pitchFamily="34" charset="0"/>
              <a:buChar char="•"/>
            </a:pPr>
            <a:r>
              <a:rPr lang="en-US" baseline="0" dirty="0"/>
              <a:t>Quotes from Tommy Atkins, a poem about British soldiers by Rudyard Kipling</a:t>
            </a:r>
          </a:p>
          <a:p>
            <a:pPr marL="171450" indent="-171450">
              <a:buFont typeface="Arial" panose="020B0604020202020204" pitchFamily="34" charset="0"/>
              <a:buChar char="•"/>
            </a:pPr>
            <a:r>
              <a:rPr lang="en-US" baseline="0" dirty="0"/>
              <a:t>“War is organized murder”, a quote from Harry Patch, the last British WWI soldier to die. These words became a slogan for Veterans for Peace UK.</a:t>
            </a:r>
          </a:p>
          <a:p>
            <a:pPr marL="171450" indent="-171450">
              <a:buFont typeface="Arial" panose="020B0604020202020204" pitchFamily="34" charset="0"/>
              <a:buChar char="•"/>
            </a:pPr>
            <a:r>
              <a:rPr lang="en-US" baseline="0" dirty="0"/>
              <a:t>A quote from Colonel </a:t>
            </a:r>
            <a:r>
              <a:rPr lang="en-US" baseline="0" dirty="0" err="1"/>
              <a:t>Allfrey</a:t>
            </a:r>
            <a:r>
              <a:rPr lang="en-US" baseline="0" dirty="0"/>
              <a:t> about British Army recruitment</a:t>
            </a:r>
          </a:p>
          <a:p>
            <a:pPr marL="171450" indent="-171450">
              <a:buFont typeface="Arial" panose="020B0604020202020204" pitchFamily="34" charset="0"/>
              <a:buChar char="•"/>
            </a:pPr>
            <a:r>
              <a:rPr lang="en-US" baseline="0" dirty="0"/>
              <a:t>A quote from Bob Ainsworth, then British Minister for the Armed Forces, alongside an image about casualties in Iraq.</a:t>
            </a:r>
          </a:p>
          <a:p>
            <a:pPr marL="171450" indent="-171450">
              <a:buFont typeface="Arial" panose="020B0604020202020204" pitchFamily="34" charset="0"/>
              <a:buChar char="•"/>
            </a:pPr>
            <a:r>
              <a:rPr lang="en-US" baseline="0" dirty="0"/>
              <a:t>A quote from Gavin Williamson, then Secretary of State for </a:t>
            </a:r>
            <a:r>
              <a:rPr lang="en-US" baseline="0" dirty="0" err="1"/>
              <a:t>Defence</a:t>
            </a:r>
            <a:r>
              <a:rPr lang="en-US" baseline="0" dirty="0"/>
              <a:t>, about Britain’s role in the world</a:t>
            </a:r>
          </a:p>
          <a:p>
            <a:pPr marL="171450" indent="-171450">
              <a:buFont typeface="Arial" panose="020B0604020202020204" pitchFamily="34" charset="0"/>
              <a:buChar char="•"/>
            </a:pPr>
            <a:r>
              <a:rPr lang="en-US" baseline="0" dirty="0"/>
              <a:t>Quotes from veterans about their experiences in war</a:t>
            </a:r>
          </a:p>
          <a:p>
            <a:pPr marL="171450" indent="-171450">
              <a:buFont typeface="Arial" panose="020B0604020202020204" pitchFamily="34" charset="0"/>
              <a:buChar char="•"/>
            </a:pPr>
            <a:r>
              <a:rPr lang="en-US" baseline="0" dirty="0"/>
              <a:t>Lyrics from the Gold Fields of France (No Man’s Land), also known as Young Willy McBride.</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baseline="0" dirty="0"/>
          </a:p>
          <a:p>
            <a:pPr marL="0" indent="0">
              <a:buFont typeface="Arial" panose="020B0604020202020204" pitchFamily="34" charset="0"/>
              <a:buNone/>
            </a:pPr>
            <a:r>
              <a:rPr lang="en-US" b="1" i="0" baseline="0" dirty="0"/>
              <a:t>Silent Conversation - instructions</a:t>
            </a:r>
          </a:p>
          <a:p>
            <a:r>
              <a:rPr lang="en-GB" dirty="0"/>
              <a:t>Go over all of the instructions at the beginning to check understanding.  Inform the class that this activity will be completed in silence. All communication is done in writing. Leaners will have time to speak in pairs and in the large groups later. </a:t>
            </a:r>
          </a:p>
          <a:p>
            <a:r>
              <a:rPr lang="en-GB" b="0" i="0" dirty="0">
                <a:solidFill>
                  <a:srgbClr val="000000"/>
                </a:solidFill>
                <a:effectLst/>
                <a:latin typeface="adelle"/>
              </a:rPr>
              <a:t>Each group receives a text on large paper and each learner needs a marker or pen. Some teachers have each student use a different colour to make it easier to see the back-and-forth flow of a conversation. The groups read the text (or look at the image) in silence. After students have read, they are to comment on the text and ask questions of each other using the big sheet. It’s fine to write simultaneously. The written conversation must start on the topic of the text but can stray wherever the students take it. If someone in the group writes a question, another member of the group should address the question by writing on the Big Paper. Students can draw lines connecting a comment to a particular question. </a:t>
            </a:r>
          </a:p>
          <a:p>
            <a:r>
              <a:rPr lang="en-GB" b="0" i="0" dirty="0">
                <a:solidFill>
                  <a:srgbClr val="000000"/>
                </a:solidFill>
                <a:effectLst/>
                <a:latin typeface="adelle"/>
              </a:rPr>
              <a:t>After a certain amount of time, students can rotate to look at other texts and add to those conversations. Allow this to pan out as much as feels right.</a:t>
            </a:r>
          </a:p>
          <a:p>
            <a:r>
              <a:rPr lang="en-GB" b="0" i="0" dirty="0">
                <a:solidFill>
                  <a:srgbClr val="000000"/>
                </a:solidFill>
                <a:effectLst/>
                <a:latin typeface="adelle"/>
              </a:rPr>
              <a:t>Finally, learners can talk in pairs and groups about </a:t>
            </a:r>
            <a:r>
              <a:rPr lang="en-GB" b="0" i="0" dirty="0" err="1">
                <a:solidFill>
                  <a:srgbClr val="000000"/>
                </a:solidFill>
                <a:effectLst/>
                <a:latin typeface="adelle"/>
              </a:rPr>
              <a:t>thwat</a:t>
            </a:r>
            <a:r>
              <a:rPr lang="en-GB" b="0" i="0" dirty="0">
                <a:solidFill>
                  <a:srgbClr val="000000"/>
                </a:solidFill>
                <a:effectLst/>
                <a:latin typeface="adelle"/>
              </a:rPr>
              <a:t> they wrote, and this can lead to whole group discussion.</a:t>
            </a:r>
            <a:endParaRPr lang="en-GB" dirty="0"/>
          </a:p>
        </p:txBody>
      </p:sp>
      <p:sp>
        <p:nvSpPr>
          <p:cNvPr id="4" name="Slide Number Placeholder 3"/>
          <p:cNvSpPr>
            <a:spLocks noGrp="1"/>
          </p:cNvSpPr>
          <p:nvPr>
            <p:ph type="sldNum" sz="quarter" idx="10"/>
          </p:nvPr>
        </p:nvSpPr>
        <p:spPr/>
        <p:txBody>
          <a:bodyPr/>
          <a:lstStyle/>
          <a:p>
            <a:fld id="{9E3FB927-B213-496C-8F25-76B16247E2A5}" type="slidenum">
              <a:rPr lang="en-GB" smtClean="0"/>
              <a:t>8</a:t>
            </a:fld>
            <a:endParaRPr lang="en-GB"/>
          </a:p>
        </p:txBody>
      </p:sp>
    </p:spTree>
    <p:extLst>
      <p:ext uri="{BB962C8B-B14F-4D97-AF65-F5344CB8AC3E}">
        <p14:creationId xmlns:p14="http://schemas.microsoft.com/office/powerpoint/2010/main" val="11089849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True or False</a:t>
            </a:r>
            <a:r>
              <a:rPr lang="en-US" b="1" baseline="0" dirty="0"/>
              <a:t> Quiz</a:t>
            </a:r>
            <a:endParaRPr lang="en-US" b="1" dirty="0"/>
          </a:p>
          <a:p>
            <a:r>
              <a:rPr lang="en-US" dirty="0"/>
              <a:t>This</a:t>
            </a:r>
            <a:r>
              <a:rPr lang="en-US" baseline="0" dirty="0"/>
              <a:t> true or false quiz is designed to help learners understand the facts about the British military, and challenge common misconceptions.</a:t>
            </a:r>
            <a:endParaRPr lang="en-US" dirty="0"/>
          </a:p>
          <a:p>
            <a:r>
              <a:rPr lang="en-US" dirty="0"/>
              <a:t>You can go through the quiz online or download a printable version</a:t>
            </a:r>
            <a:r>
              <a:rPr lang="en-US" baseline="0" dirty="0"/>
              <a:t> of the quiz from Resources.</a:t>
            </a:r>
          </a:p>
          <a:p>
            <a:r>
              <a:rPr lang="en-US" baseline="0" dirty="0"/>
              <a:t>We recommend this both to provoke citizenship-themed discussions, and to help people considering joining the British Army.</a:t>
            </a:r>
          </a:p>
          <a:p>
            <a:r>
              <a:rPr lang="en-US" baseline="0" dirty="0"/>
              <a:t>We also recommend the website Beforeyousignup.info </a:t>
            </a:r>
            <a:endParaRPr lang="en-GB" dirty="0"/>
          </a:p>
        </p:txBody>
      </p:sp>
      <p:sp>
        <p:nvSpPr>
          <p:cNvPr id="4" name="Slide Number Placeholder 3"/>
          <p:cNvSpPr>
            <a:spLocks noGrp="1"/>
          </p:cNvSpPr>
          <p:nvPr>
            <p:ph type="sldNum" sz="quarter" idx="10"/>
          </p:nvPr>
        </p:nvSpPr>
        <p:spPr/>
        <p:txBody>
          <a:bodyPr/>
          <a:lstStyle/>
          <a:p>
            <a:fld id="{9E3FB927-B213-496C-8F25-76B16247E2A5}" type="slidenum">
              <a:rPr lang="en-GB" smtClean="0"/>
              <a:t>9</a:t>
            </a:fld>
            <a:endParaRPr lang="en-GB"/>
          </a:p>
        </p:txBody>
      </p:sp>
    </p:spTree>
    <p:extLst>
      <p:ext uri="{BB962C8B-B14F-4D97-AF65-F5344CB8AC3E}">
        <p14:creationId xmlns:p14="http://schemas.microsoft.com/office/powerpoint/2010/main" val="27103931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497106" y="1563317"/>
            <a:ext cx="9144000" cy="2387600"/>
          </a:xfrm>
        </p:spPr>
        <p:txBody>
          <a:bodyPr anchor="b"/>
          <a:lstStyle>
            <a:lvl1pPr algn="ctr">
              <a:defRPr sz="6000">
                <a:latin typeface="Arial" panose="020B0604020202020204" pitchFamily="34" charset="0"/>
                <a:cs typeface="Arial" panose="020B0604020202020204" pitchFamily="34" charset="0"/>
              </a:defRPr>
            </a:lvl1pPr>
          </a:lstStyle>
          <a:p>
            <a:r>
              <a:rPr lang="en-US"/>
              <a:t>Click to edit Master title style</a:t>
            </a:r>
            <a:endParaRPr lang="en-GB"/>
          </a:p>
        </p:txBody>
      </p:sp>
      <p:sp>
        <p:nvSpPr>
          <p:cNvPr id="3" name="Subtitle 2"/>
          <p:cNvSpPr>
            <a:spLocks noGrp="1"/>
          </p:cNvSpPr>
          <p:nvPr>
            <p:ph type="subTitle" idx="1"/>
          </p:nvPr>
        </p:nvSpPr>
        <p:spPr>
          <a:xfrm>
            <a:off x="1497106" y="4042992"/>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7DD454B2-C2C0-4F21-9897-30A3C2D3A3A3}" type="datetimeFigureOut">
              <a:rPr lang="en-GB" smtClean="0"/>
              <a:t>24/06/2020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F465CF0-4126-4446-840D-FC7C4E002EC3}" type="slidenum">
              <a:rPr lang="en-GB" smtClean="0"/>
              <a:t>‹#›</a:t>
            </a:fld>
            <a:endParaRPr lang="en-GB"/>
          </a:p>
        </p:txBody>
      </p:sp>
    </p:spTree>
    <p:extLst>
      <p:ext uri="{BB962C8B-B14F-4D97-AF65-F5344CB8AC3E}">
        <p14:creationId xmlns:p14="http://schemas.microsoft.com/office/powerpoint/2010/main" val="27910820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876113"/>
            <a:ext cx="10515600" cy="1325563"/>
          </a:xfrm>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Vertical Text Placeholder 2"/>
          <p:cNvSpPr>
            <a:spLocks noGrp="1"/>
          </p:cNvSpPr>
          <p:nvPr>
            <p:ph type="body" orient="vert" idx="1"/>
          </p:nvPr>
        </p:nvSpPr>
        <p:spPr>
          <a:xfrm>
            <a:off x="838200" y="2201675"/>
            <a:ext cx="10515600" cy="3975287"/>
          </a:xfrm>
        </p:spPr>
        <p:txBody>
          <a:bodyPr vert="eaVert"/>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10"/>
          </p:nvPr>
        </p:nvSpPr>
        <p:spPr/>
        <p:txBody>
          <a:bodyPr/>
          <a:lstStyle/>
          <a:p>
            <a:fld id="{7DD454B2-C2C0-4F21-9897-30A3C2D3A3A3}" type="datetimeFigureOut">
              <a:rPr lang="en-GB" smtClean="0"/>
              <a:t>24/06/2020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F465CF0-4126-4446-840D-FC7C4E002EC3}" type="slidenum">
              <a:rPr lang="en-GB" smtClean="0"/>
              <a:t>‹#›</a:t>
            </a:fld>
            <a:endParaRPr lang="en-GB"/>
          </a:p>
        </p:txBody>
      </p:sp>
    </p:spTree>
    <p:extLst>
      <p:ext uri="{BB962C8B-B14F-4D97-AF65-F5344CB8AC3E}">
        <p14:creationId xmlns:p14="http://schemas.microsoft.com/office/powerpoint/2010/main" val="3334413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941293"/>
            <a:ext cx="2628900" cy="5235670"/>
          </a:xfrm>
        </p:spPr>
        <p:txBody>
          <a:bodyPr vert="eaVert"/>
          <a:lstStyle>
            <a:lvl1pPr>
              <a:defRPr>
                <a:latin typeface="Arial" panose="020B0604020202020204" pitchFamily="34" charset="0"/>
                <a:cs typeface="Arial" panose="020B0604020202020204" pitchFamily="34" charset="0"/>
              </a:defRPr>
            </a:lvl1pPr>
          </a:lstStyle>
          <a:p>
            <a:r>
              <a:rPr lang="en-US"/>
              <a:t>Click to edit Master title style</a:t>
            </a:r>
            <a:endParaRPr lang="en-GB"/>
          </a:p>
        </p:txBody>
      </p:sp>
      <p:sp>
        <p:nvSpPr>
          <p:cNvPr id="3" name="Vertical Text Placeholder 2"/>
          <p:cNvSpPr>
            <a:spLocks noGrp="1"/>
          </p:cNvSpPr>
          <p:nvPr>
            <p:ph type="body" orient="vert" idx="1"/>
          </p:nvPr>
        </p:nvSpPr>
        <p:spPr>
          <a:xfrm>
            <a:off x="838200" y="941293"/>
            <a:ext cx="7734300" cy="5235669"/>
          </a:xfrm>
        </p:spPr>
        <p:txBody>
          <a:bodyPr vert="eaVert"/>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7DD454B2-C2C0-4F21-9897-30A3C2D3A3A3}" type="datetimeFigureOut">
              <a:rPr lang="en-GB" smtClean="0"/>
              <a:t>24/06/2020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F465CF0-4126-4446-840D-FC7C4E002EC3}" type="slidenum">
              <a:rPr lang="en-GB" smtClean="0"/>
              <a:t>‹#›</a:t>
            </a:fld>
            <a:endParaRPr lang="en-GB"/>
          </a:p>
        </p:txBody>
      </p:sp>
    </p:spTree>
    <p:extLst>
      <p:ext uri="{BB962C8B-B14F-4D97-AF65-F5344CB8AC3E}">
        <p14:creationId xmlns:p14="http://schemas.microsoft.com/office/powerpoint/2010/main" val="32796368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720443"/>
            <a:ext cx="10515600" cy="1325563"/>
          </a:xfrm>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GB"/>
          </a:p>
        </p:txBody>
      </p:sp>
      <p:sp>
        <p:nvSpPr>
          <p:cNvPr id="3" name="Content Placeholder 2"/>
          <p:cNvSpPr>
            <a:spLocks noGrp="1"/>
          </p:cNvSpPr>
          <p:nvPr>
            <p:ph idx="1"/>
          </p:nvPr>
        </p:nvSpPr>
        <p:spPr>
          <a:xfrm>
            <a:off x="838200" y="2057399"/>
            <a:ext cx="10515600" cy="4119563"/>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10"/>
          </p:nvPr>
        </p:nvSpPr>
        <p:spPr/>
        <p:txBody>
          <a:bodyPr/>
          <a:lstStyle/>
          <a:p>
            <a:fld id="{7DD454B2-C2C0-4F21-9897-30A3C2D3A3A3}" type="datetimeFigureOut">
              <a:rPr lang="en-GB" smtClean="0"/>
              <a:t>24/06/2020</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DF465CF0-4126-4446-840D-FC7C4E002EC3}" type="slidenum">
              <a:rPr lang="en-GB" smtClean="0"/>
              <a:t>‹#›</a:t>
            </a:fld>
            <a:endParaRPr lang="en-GB"/>
          </a:p>
        </p:txBody>
      </p:sp>
    </p:spTree>
    <p:extLst>
      <p:ext uri="{BB962C8B-B14F-4D97-AF65-F5344CB8AC3E}">
        <p14:creationId xmlns:p14="http://schemas.microsoft.com/office/powerpoint/2010/main" val="17105981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DD454B2-C2C0-4F21-9897-30A3C2D3A3A3}" type="datetimeFigureOut">
              <a:rPr lang="en-GB" smtClean="0"/>
              <a:t>24/06/2020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F465CF0-4126-4446-840D-FC7C4E002EC3}" type="slidenum">
              <a:rPr lang="en-GB" smtClean="0"/>
              <a:t>‹#›</a:t>
            </a:fld>
            <a:endParaRPr lang="en-GB"/>
          </a:p>
        </p:txBody>
      </p:sp>
    </p:spTree>
    <p:extLst>
      <p:ext uri="{BB962C8B-B14F-4D97-AF65-F5344CB8AC3E}">
        <p14:creationId xmlns:p14="http://schemas.microsoft.com/office/powerpoint/2010/main" val="33619592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946990"/>
            <a:ext cx="10515600" cy="1325563"/>
          </a:xfrm>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GB"/>
          </a:p>
        </p:txBody>
      </p:sp>
      <p:sp>
        <p:nvSpPr>
          <p:cNvPr id="3" name="Content Placeholder 2"/>
          <p:cNvSpPr>
            <a:spLocks noGrp="1"/>
          </p:cNvSpPr>
          <p:nvPr>
            <p:ph sz="half" idx="1"/>
          </p:nvPr>
        </p:nvSpPr>
        <p:spPr>
          <a:xfrm>
            <a:off x="838200" y="2272553"/>
            <a:ext cx="5181600" cy="390441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6172200" y="2272553"/>
            <a:ext cx="5181600" cy="390441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7DD454B2-C2C0-4F21-9897-30A3C2D3A3A3}" type="datetimeFigureOut">
              <a:rPr lang="en-GB" smtClean="0"/>
              <a:t>24/06/2020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F465CF0-4126-4446-840D-FC7C4E002EC3}" type="slidenum">
              <a:rPr lang="en-GB" smtClean="0"/>
              <a:t>‹#›</a:t>
            </a:fld>
            <a:endParaRPr lang="en-GB"/>
          </a:p>
        </p:txBody>
      </p:sp>
    </p:spTree>
    <p:extLst>
      <p:ext uri="{BB962C8B-B14F-4D97-AF65-F5344CB8AC3E}">
        <p14:creationId xmlns:p14="http://schemas.microsoft.com/office/powerpoint/2010/main" val="37319546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8200" y="935038"/>
            <a:ext cx="10515600" cy="1325563"/>
          </a:xfrm>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Text Placeholder 2"/>
          <p:cNvSpPr>
            <a:spLocks noGrp="1"/>
          </p:cNvSpPr>
          <p:nvPr>
            <p:ph type="body" idx="1"/>
          </p:nvPr>
        </p:nvSpPr>
        <p:spPr>
          <a:xfrm>
            <a:off x="839788" y="218281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3006725"/>
            <a:ext cx="5157787" cy="3182937"/>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4"/>
          <p:cNvSpPr>
            <a:spLocks noGrp="1"/>
          </p:cNvSpPr>
          <p:nvPr>
            <p:ph type="body" sz="quarter" idx="3"/>
          </p:nvPr>
        </p:nvSpPr>
        <p:spPr>
          <a:xfrm>
            <a:off x="6172200" y="2182813"/>
            <a:ext cx="5183188"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3006725"/>
            <a:ext cx="5183188" cy="3182937"/>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7DD454B2-C2C0-4F21-9897-30A3C2D3A3A3}" type="datetimeFigureOut">
              <a:rPr lang="en-GB" smtClean="0"/>
              <a:t>24/06/2020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DF465CF0-4126-4446-840D-FC7C4E002EC3}" type="slidenum">
              <a:rPr lang="en-GB" smtClean="0"/>
              <a:t>‹#›</a:t>
            </a:fld>
            <a:endParaRPr lang="en-GB"/>
          </a:p>
        </p:txBody>
      </p:sp>
    </p:spTree>
    <p:extLst>
      <p:ext uri="{BB962C8B-B14F-4D97-AF65-F5344CB8AC3E}">
        <p14:creationId xmlns:p14="http://schemas.microsoft.com/office/powerpoint/2010/main" val="20142907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849219"/>
            <a:ext cx="10515600" cy="1325563"/>
          </a:xfrm>
        </p:spPr>
        <p:txBody>
          <a:bodyPr/>
          <a:lstStyle>
            <a:lvl1pPr>
              <a:defRPr>
                <a:latin typeface="Arial" panose="020B0604020202020204" pitchFamily="34" charset="0"/>
                <a:cs typeface="Arial" panose="020B0604020202020204" pitchFamily="34" charset="0"/>
              </a:defRPr>
            </a:lvl1pPr>
          </a:lstStyle>
          <a:p>
            <a:r>
              <a:rPr lang="en-US"/>
              <a:t>Click to edit Master title style</a:t>
            </a:r>
            <a:endParaRPr lang="en-GB"/>
          </a:p>
        </p:txBody>
      </p:sp>
      <p:sp>
        <p:nvSpPr>
          <p:cNvPr id="3" name="Date Placeholder 2"/>
          <p:cNvSpPr>
            <a:spLocks noGrp="1"/>
          </p:cNvSpPr>
          <p:nvPr>
            <p:ph type="dt" sz="half" idx="10"/>
          </p:nvPr>
        </p:nvSpPr>
        <p:spPr/>
        <p:txBody>
          <a:bodyPr/>
          <a:lstStyle/>
          <a:p>
            <a:fld id="{7DD454B2-C2C0-4F21-9897-30A3C2D3A3A3}" type="datetimeFigureOut">
              <a:rPr lang="en-GB" smtClean="0"/>
              <a:t>24/06/2020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DF465CF0-4126-4446-840D-FC7C4E002EC3}" type="slidenum">
              <a:rPr lang="en-GB" smtClean="0"/>
              <a:t>‹#›</a:t>
            </a:fld>
            <a:endParaRPr lang="en-GB"/>
          </a:p>
        </p:txBody>
      </p:sp>
    </p:spTree>
    <p:extLst>
      <p:ext uri="{BB962C8B-B14F-4D97-AF65-F5344CB8AC3E}">
        <p14:creationId xmlns:p14="http://schemas.microsoft.com/office/powerpoint/2010/main" val="12299250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DD454B2-C2C0-4F21-9897-30A3C2D3A3A3}" type="datetimeFigureOut">
              <a:rPr lang="en-GB" smtClean="0"/>
              <a:t>24/06/2020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DF465CF0-4126-4446-840D-FC7C4E002EC3}" type="slidenum">
              <a:rPr lang="en-GB" smtClean="0"/>
              <a:t>‹#›</a:t>
            </a:fld>
            <a:endParaRPr lang="en-GB"/>
          </a:p>
        </p:txBody>
      </p:sp>
      <p:pic>
        <p:nvPicPr>
          <p:cNvPr id="5" name="Picture 4">
            <a:extLst>
              <a:ext uri="{FF2B5EF4-FFF2-40B4-BE49-F238E27FC236}">
                <a16:creationId xmlns:a16="http://schemas.microsoft.com/office/drawing/2014/main" id="{8A29320F-C64A-4706-B1E7-D240735C55B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2509"/>
          <a:stretch/>
        </p:blipFill>
        <p:spPr>
          <a:xfrm>
            <a:off x="0" y="5536"/>
            <a:ext cx="12192000" cy="6883213"/>
          </a:xfrm>
          <a:prstGeom prst="rect">
            <a:avLst/>
          </a:prstGeom>
        </p:spPr>
      </p:pic>
    </p:spTree>
    <p:extLst>
      <p:ext uri="{BB962C8B-B14F-4D97-AF65-F5344CB8AC3E}">
        <p14:creationId xmlns:p14="http://schemas.microsoft.com/office/powerpoint/2010/main" val="2040058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987424"/>
            <a:ext cx="3932237" cy="1069975"/>
          </a:xfrm>
        </p:spPr>
        <p:txBody>
          <a:bodyPr anchor="b"/>
          <a:lstStyle>
            <a:lvl1pPr>
              <a:defRPr sz="3200">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Content Placeholder 2"/>
          <p:cNvSpPr>
            <a:spLocks noGrp="1"/>
          </p:cNvSpPr>
          <p:nvPr>
            <p:ph idx="1"/>
          </p:nvPr>
        </p:nvSpPr>
        <p:spPr>
          <a:xfrm>
            <a:off x="5183188" y="987425"/>
            <a:ext cx="6172200" cy="4873625"/>
          </a:xfrm>
        </p:spPr>
        <p:txBody>
          <a:bodyPr/>
          <a:lstStyle>
            <a:lvl1pPr>
              <a:defRPr sz="3200">
                <a:latin typeface="Arial" panose="020B0604020202020204" pitchFamily="34" charset="0"/>
                <a:cs typeface="Arial" panose="020B0604020202020204" pitchFamily="34" charset="0"/>
              </a:defRPr>
            </a:lvl1pPr>
            <a:lvl2pPr>
              <a:defRPr sz="2800">
                <a:latin typeface="Arial" panose="020B0604020202020204" pitchFamily="34" charset="0"/>
                <a:cs typeface="Arial" panose="020B0604020202020204" pitchFamily="34" charset="0"/>
              </a:defRPr>
            </a:lvl2pPr>
            <a:lvl3pPr>
              <a:defRPr sz="2400">
                <a:latin typeface="Arial" panose="020B0604020202020204" pitchFamily="34" charset="0"/>
                <a:cs typeface="Arial" panose="020B0604020202020204" pitchFamily="34" charset="0"/>
              </a:defRPr>
            </a:lvl3pPr>
            <a:lvl4pPr>
              <a:defRPr sz="2000">
                <a:latin typeface="Arial" panose="020B0604020202020204" pitchFamily="34" charset="0"/>
                <a:cs typeface="Arial" panose="020B0604020202020204" pitchFamily="34" charset="0"/>
              </a:defRPr>
            </a:lvl4pPr>
            <a:lvl5pPr>
              <a:defRPr sz="200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DD454B2-C2C0-4F21-9897-30A3C2D3A3A3}" type="datetimeFigureOut">
              <a:rPr lang="en-GB" smtClean="0"/>
              <a:t>24/06/2020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F465CF0-4126-4446-840D-FC7C4E002EC3}" type="slidenum">
              <a:rPr lang="en-GB" smtClean="0"/>
              <a:t>‹#›</a:t>
            </a:fld>
            <a:endParaRPr lang="en-GB"/>
          </a:p>
        </p:txBody>
      </p:sp>
    </p:spTree>
    <p:extLst>
      <p:ext uri="{BB962C8B-B14F-4D97-AF65-F5344CB8AC3E}">
        <p14:creationId xmlns:p14="http://schemas.microsoft.com/office/powerpoint/2010/main" val="32067714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atin typeface="Arial" panose="020B0604020202020204" pitchFamily="34" charset="0"/>
                <a:cs typeface="Arial" panose="020B0604020202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7DD454B2-C2C0-4F21-9897-30A3C2D3A3A3}" type="datetimeFigureOut">
              <a:rPr lang="en-GB" smtClean="0"/>
              <a:t>24/06/2020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F465CF0-4126-4446-840D-FC7C4E002EC3}" type="slidenum">
              <a:rPr lang="en-GB" smtClean="0"/>
              <a:t>‹#›</a:t>
            </a:fld>
            <a:endParaRPr lang="en-GB"/>
          </a:p>
        </p:txBody>
      </p:sp>
    </p:spTree>
    <p:extLst>
      <p:ext uri="{BB962C8B-B14F-4D97-AF65-F5344CB8AC3E}">
        <p14:creationId xmlns:p14="http://schemas.microsoft.com/office/powerpoint/2010/main" val="1918152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w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13">
            <a:extLst>
              <a:ext uri="{28A0092B-C50C-407E-A947-70E740481C1C}">
                <a14:useLocalDpi xmlns:a14="http://schemas.microsoft.com/office/drawing/2010/main" val="0"/>
              </a:ext>
            </a:extLst>
          </a:blip>
          <a:srcRect/>
          <a:stretch/>
        </p:blipFill>
        <p:spPr>
          <a:xfrm>
            <a:off x="0" y="5536"/>
            <a:ext cx="12236824" cy="6883213"/>
          </a:xfrm>
          <a:prstGeom prst="rect">
            <a:avLst/>
          </a:prstGeom>
        </p:spPr>
      </p:pic>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DD454B2-C2C0-4F21-9897-30A3C2D3A3A3}" type="datetimeFigureOut">
              <a:rPr lang="en-GB" smtClean="0"/>
              <a:t>24/06/2020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F465CF0-4126-4446-840D-FC7C4E002EC3}" type="slidenum">
              <a:rPr lang="en-GB" smtClean="0"/>
              <a:t>‹#›</a:t>
            </a:fld>
            <a:endParaRPr lang="en-GB"/>
          </a:p>
        </p:txBody>
      </p:sp>
      <p:sp>
        <p:nvSpPr>
          <p:cNvPr id="17" name="Pentagon 7">
            <a:extLst>
              <a:ext uri="{FF2B5EF4-FFF2-40B4-BE49-F238E27FC236}">
                <a16:creationId xmlns:a16="http://schemas.microsoft.com/office/drawing/2014/main" id="{1DD77F82-38EC-4101-877A-78D7F6E257C7}"/>
              </a:ext>
            </a:extLst>
          </p:cNvPr>
          <p:cNvSpPr/>
          <p:nvPr userDrawn="1"/>
        </p:nvSpPr>
        <p:spPr>
          <a:xfrm rot="5400000">
            <a:off x="10485915" y="248520"/>
            <a:ext cx="1591120" cy="1039844"/>
          </a:xfrm>
          <a:prstGeom prst="homePlate">
            <a:avLst>
              <a:gd name="adj" fmla="val 34887"/>
            </a:avLst>
          </a:prstGeom>
          <a:solidFill>
            <a:srgbClr val="0070C0"/>
          </a:solidFill>
          <a:ln>
            <a:noFill/>
          </a:ln>
          <a:effectLst>
            <a:outerShdw blurRad="50800" dist="50800" dir="780000" algn="ctr" rotWithShape="0">
              <a:srgbClr val="0E1509"/>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8" name="Picture 17">
            <a:extLst>
              <a:ext uri="{FF2B5EF4-FFF2-40B4-BE49-F238E27FC236}">
                <a16:creationId xmlns:a16="http://schemas.microsoft.com/office/drawing/2014/main" id="{A863DC4B-1D6A-465D-BB0F-BC227931AC63}"/>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0705933" y="74705"/>
            <a:ext cx="1177493" cy="1176316"/>
          </a:xfrm>
          <a:prstGeom prst="rect">
            <a:avLst/>
          </a:prstGeom>
          <a:effectLst>
            <a:outerShdw sx="1000" sy="1000" algn="ctr" rotWithShape="0">
              <a:schemeClr val="accent6">
                <a:lumMod val="50000"/>
              </a:schemeClr>
            </a:outerShdw>
          </a:effectLst>
        </p:spPr>
      </p:pic>
    </p:spTree>
    <p:extLst>
      <p:ext uri="{BB962C8B-B14F-4D97-AF65-F5344CB8AC3E}">
        <p14:creationId xmlns:p14="http://schemas.microsoft.com/office/powerpoint/2010/main" val="36754989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emf"/><Relationship Id="rId4" Type="http://schemas.openxmlformats.org/officeDocument/2006/relationships/hyperlink" Target="http://www.war.school/" TargetMode="External"/></Relationships>
</file>

<file path=ppt/slides/_rels/slide1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2.png"/><Relationship Id="rId7" Type="http://schemas.openxmlformats.org/officeDocument/2006/relationships/hyperlink" Target="|%20https:/www.youtube.com/watch?v=iGSAKuRAjWY"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hyperlink" Target="https://news.sky.com/video/will-i-be-listened-to-in-the-army-11202093" TargetMode="Externa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5.jpg"/><Relationship Id="rId5" Type="http://schemas.openxmlformats.org/officeDocument/2006/relationships/hyperlink" Target="https://youtu.be/BVW_tFSUY9Y" TargetMode="External"/><Relationship Id="rId4" Type="http://schemas.microsoft.com/office/2007/relationships/hdphoto" Target="../media/hdphoto1.wdp"/></Relationships>
</file>

<file path=ppt/slides/_rels/slide12.xml.rels><?xml version="1.0" encoding="UTF-8" standalone="yes"?>
<Relationships xmlns="http://schemas.openxmlformats.org/package/2006/relationships"><Relationship Id="rId3" Type="http://schemas.openxmlformats.org/officeDocument/2006/relationships/hyperlink" Target="https://youtu.be/qY8htzhJ1yA"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27.jpg"/><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3" Type="http://schemas.openxmlformats.org/officeDocument/2006/relationships/hyperlink" Target="https://youtu.be/BNg13Ds0xsg"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8.jpe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4.emf"/><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33.png"/><Relationship Id="rId4" Type="http://schemas.openxmlformats.org/officeDocument/2006/relationships/slide" Target="slide4.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slide" Target="slide4.xml"/><Relationship Id="rId4" Type="http://schemas.openxmlformats.org/officeDocument/2006/relationships/hyperlink" Target="http://www.quaker.org.uk/documents/everydaymilitarism-interactive-poster-opens-in-browser"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6.emf"/></Relationships>
</file>

<file path=ppt/slides/_rels/slide1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slide" Target="slide4.xml"/></Relationships>
</file>

<file path=ppt/slides/_rels/slide19.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hyperlink" Target="https://www.oxfam.org.uk/education/resources/teaching-controversial-issues"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slide" Target="slide21.xml"/><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hyperlink" Target="https://youtu.be/sVYkMp0TLZI" TargetMode="External"/><Relationship Id="rId4" Type="http://schemas.openxmlformats.org/officeDocument/2006/relationships/image" Target="../media/image39.emf"/></Relationships>
</file>

<file path=ppt/slides/_rels/slide22.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hyperlink" Target="https://youtu.be/mZ60D3nvD3Q" TargetMode="Externa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www.quaker.org.uk/teaching" TargetMode="External"/><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hyperlink" Target="http://www.war.school/" TargetMode="External"/><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8" Type="http://schemas.openxmlformats.org/officeDocument/2006/relationships/slide" Target="slide13.xml"/><Relationship Id="rId13" Type="http://schemas.openxmlformats.org/officeDocument/2006/relationships/hyperlink" Target="https://www.youtube.com/playlist?list=PLt5yLy8nhB7L6nzSG4Q-RcsYMZOeSW3xp" TargetMode="External"/><Relationship Id="rId3" Type="http://schemas.openxmlformats.org/officeDocument/2006/relationships/slide" Target="slide8.xml"/><Relationship Id="rId7" Type="http://schemas.openxmlformats.org/officeDocument/2006/relationships/slide" Target="slide22.xml"/><Relationship Id="rId12" Type="http://schemas.openxmlformats.org/officeDocument/2006/relationships/slide" Target="slide4.xml"/><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slide" Target="slide12.xml"/><Relationship Id="rId11" Type="http://schemas.openxmlformats.org/officeDocument/2006/relationships/slide" Target="slide9.xml"/><Relationship Id="rId5" Type="http://schemas.openxmlformats.org/officeDocument/2006/relationships/slide" Target="slide10.xml"/><Relationship Id="rId10" Type="http://schemas.openxmlformats.org/officeDocument/2006/relationships/slide" Target="slide16.xml"/><Relationship Id="rId4" Type="http://schemas.openxmlformats.org/officeDocument/2006/relationships/slide" Target="slide6.xml"/><Relationship Id="rId9" Type="http://schemas.openxmlformats.org/officeDocument/2006/relationships/slide" Target="slide15.xml"/></Relationships>
</file>

<file path=ppt/slides/_rels/slide4.xml.rels><?xml version="1.0" encoding="UTF-8" standalone="yes"?>
<Relationships xmlns="http://schemas.openxmlformats.org/package/2006/relationships"><Relationship Id="rId8" Type="http://schemas.openxmlformats.org/officeDocument/2006/relationships/oleObject" Target="../embeddings/oleObject3.bin"/><Relationship Id="rId13" Type="http://schemas.openxmlformats.org/officeDocument/2006/relationships/package" Target="../embeddings/Microsoft_Word_Document.docx"/><Relationship Id="rId18" Type="http://schemas.openxmlformats.org/officeDocument/2006/relationships/image" Target="../media/image16.png"/><Relationship Id="rId3" Type="http://schemas.openxmlformats.org/officeDocument/2006/relationships/notesSlide" Target="../notesSlides/notesSlide4.xml"/><Relationship Id="rId21" Type="http://schemas.openxmlformats.org/officeDocument/2006/relationships/package" Target="../embeddings/Microsoft_Word_Document1.docx"/><Relationship Id="rId7" Type="http://schemas.openxmlformats.org/officeDocument/2006/relationships/image" Target="../media/image8.wmf"/><Relationship Id="rId12" Type="http://schemas.openxmlformats.org/officeDocument/2006/relationships/image" Target="../media/image10.wmf"/><Relationship Id="rId17" Type="http://schemas.openxmlformats.org/officeDocument/2006/relationships/hyperlink" Target="https://www.youtube.com/playlist?list=PLt5yLy8nhB7L6nzSG4Q-RcsYMZOeSW3xp" TargetMode="External"/><Relationship Id="rId2" Type="http://schemas.openxmlformats.org/officeDocument/2006/relationships/slideLayout" Target="../slideLayouts/slideLayout2.xml"/><Relationship Id="rId16" Type="http://schemas.openxmlformats.org/officeDocument/2006/relationships/image" Target="../media/image15.emf"/><Relationship Id="rId20" Type="http://schemas.openxmlformats.org/officeDocument/2006/relationships/image" Target="../media/image12.wmf"/><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oleObject" Target="../embeddings/oleObject5.bin"/><Relationship Id="rId5" Type="http://schemas.openxmlformats.org/officeDocument/2006/relationships/image" Target="../media/image7.wmf"/><Relationship Id="rId15" Type="http://schemas.openxmlformats.org/officeDocument/2006/relationships/image" Target="../media/image14.png"/><Relationship Id="rId23" Type="http://schemas.openxmlformats.org/officeDocument/2006/relationships/oleObject" Target="../embeddings/oleObject7.bin"/><Relationship Id="rId10" Type="http://schemas.openxmlformats.org/officeDocument/2006/relationships/oleObject" Target="../embeddings/oleObject4.bin"/><Relationship Id="rId19" Type="http://schemas.openxmlformats.org/officeDocument/2006/relationships/oleObject" Target="../embeddings/oleObject6.bin"/><Relationship Id="rId4" Type="http://schemas.openxmlformats.org/officeDocument/2006/relationships/oleObject" Target="../embeddings/oleObject1.bin"/><Relationship Id="rId9" Type="http://schemas.openxmlformats.org/officeDocument/2006/relationships/image" Target="../media/image9.wmf"/><Relationship Id="rId14" Type="http://schemas.openxmlformats.org/officeDocument/2006/relationships/image" Target="../media/image11.wmf"/><Relationship Id="rId22" Type="http://schemas.openxmlformats.org/officeDocument/2006/relationships/image" Target="../media/image13.wmf"/></Relationships>
</file>

<file path=ppt/slides/_rels/slide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slide" Target="slide4.xml"/></Relationships>
</file>

<file path=ppt/slides/_rels/slide9.xml.rels><?xml version="1.0" encoding="UTF-8" standalone="yes"?>
<Relationships xmlns="http://schemas.openxmlformats.org/package/2006/relationships"><Relationship Id="rId3" Type="http://schemas.openxmlformats.org/officeDocument/2006/relationships/hyperlink" Target="http://bit.ly/war-school-quiz"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slide" Target="slide4.xml"/><Relationship Id="rId5" Type="http://schemas.openxmlformats.org/officeDocument/2006/relationships/hyperlink" Target="https://forms.gle/diXC2eJ2ZQA7UN8U8" TargetMode="External"/><Relationship Id="rId4" Type="http://schemas.openxmlformats.org/officeDocument/2006/relationships/image" Target="../media/image21.emf"/></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20914" y="851073"/>
            <a:ext cx="5765800" cy="963214"/>
          </a:xfrm>
          <a:solidFill>
            <a:srgbClr val="00B0F0">
              <a:alpha val="50000"/>
            </a:srgbClr>
          </a:solidFill>
          <a:ln>
            <a:noFill/>
          </a:ln>
        </p:spPr>
        <p:style>
          <a:lnRef idx="0">
            <a:scrgbClr r="0" g="0" b="0"/>
          </a:lnRef>
          <a:fillRef idx="0">
            <a:scrgbClr r="0" g="0" b="0"/>
          </a:fillRef>
          <a:effectRef idx="0">
            <a:scrgbClr r="0" g="0" b="0"/>
          </a:effectRef>
          <a:fontRef idx="minor">
            <a:schemeClr val="lt1"/>
          </a:fontRef>
        </p:style>
        <p:txBody>
          <a:bodyPr/>
          <a:lstStyle/>
          <a:p>
            <a:r>
              <a:rPr lang="en-US" dirty="0"/>
              <a:t>War School</a:t>
            </a:r>
            <a:endParaRPr lang="en-GB" dirty="0"/>
          </a:p>
        </p:txBody>
      </p:sp>
      <p:sp>
        <p:nvSpPr>
          <p:cNvPr id="3" name="Content Placeholder 2"/>
          <p:cNvSpPr>
            <a:spLocks noGrp="1"/>
          </p:cNvSpPr>
          <p:nvPr>
            <p:ph idx="1"/>
          </p:nvPr>
        </p:nvSpPr>
        <p:spPr>
          <a:xfrm>
            <a:off x="420914" y="1988457"/>
            <a:ext cx="5765800" cy="4580391"/>
          </a:xfrm>
          <a:solidFill>
            <a:schemeClr val="accent1">
              <a:lumMod val="40000"/>
              <a:lumOff val="60000"/>
            </a:schemeClr>
          </a:solidFill>
        </p:spPr>
        <p:txBody>
          <a:bodyPr>
            <a:normAutofit lnSpcReduction="10000"/>
          </a:bodyPr>
          <a:lstStyle/>
          <a:p>
            <a:r>
              <a:rPr lang="en-US"/>
              <a:t>These learning materials are inspired by the film </a:t>
            </a:r>
            <a:r>
              <a:rPr lang="en-US" i="1">
                <a:hlinkClick r:id="rId4"/>
              </a:rPr>
              <a:t>War School</a:t>
            </a:r>
            <a:r>
              <a:rPr lang="en-US" i="1"/>
              <a:t>: the battle for Britain’s children</a:t>
            </a:r>
          </a:p>
          <a:p>
            <a:r>
              <a:rPr lang="en-US"/>
              <a:t>The film raises important questions relevant to citizenship, wellbeing and moral development </a:t>
            </a:r>
          </a:p>
          <a:p>
            <a:r>
              <a:rPr lang="en-US"/>
              <a:t>The multimedia resources and activities have been designed to explore these questions from a critical thinking perspective</a:t>
            </a:r>
          </a:p>
          <a:p>
            <a:r>
              <a:rPr lang="en-US"/>
              <a:t>More at </a:t>
            </a:r>
            <a:r>
              <a:rPr lang="en-US">
                <a:hlinkClick r:id="rId4"/>
              </a:rPr>
              <a:t>war.school</a:t>
            </a:r>
            <a:endParaRPr lang="en-US"/>
          </a:p>
          <a:p>
            <a:endParaRPr lang="en-GB" dirty="0"/>
          </a:p>
        </p:txBody>
      </p:sp>
      <p:pic>
        <p:nvPicPr>
          <p:cNvPr id="4" name="Picture 3"/>
          <p:cNvPicPr>
            <a:picLocks noChangeAspect="1"/>
          </p:cNvPicPr>
          <p:nvPr/>
        </p:nvPicPr>
        <p:blipFill>
          <a:blip r:embed="rId5"/>
          <a:stretch>
            <a:fillRect/>
          </a:stretch>
        </p:blipFill>
        <p:spPr>
          <a:xfrm>
            <a:off x="6416521" y="851073"/>
            <a:ext cx="4061272" cy="4824014"/>
          </a:xfrm>
          <a:prstGeom prst="rect">
            <a:avLst/>
          </a:prstGeom>
          <a:effectLst>
            <a:outerShdw blurRad="50800" dist="38100" dir="8100000" algn="tr" rotWithShape="0">
              <a:prstClr val="black">
                <a:alpha val="40000"/>
              </a:prstClr>
            </a:outerShdw>
          </a:effectLst>
        </p:spPr>
      </p:pic>
      <p:pic>
        <p:nvPicPr>
          <p:cNvPr id="5" name="Picture 4"/>
          <p:cNvPicPr>
            <a:picLocks noChangeAspect="1"/>
          </p:cNvPicPr>
          <p:nvPr/>
        </p:nvPicPr>
        <p:blipFill>
          <a:blip r:embed="rId6"/>
          <a:stretch>
            <a:fillRect/>
          </a:stretch>
        </p:blipFill>
        <p:spPr>
          <a:xfrm>
            <a:off x="8071632" y="4484554"/>
            <a:ext cx="2791995" cy="2084294"/>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4741193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0000" contrast="20000"/>
                    </a14:imgEffect>
                  </a14:imgLayer>
                </a14:imgProps>
              </a:ext>
            </a:extLst>
          </a:blip>
          <a:srcRect l="15028" r="10249"/>
          <a:stretch/>
        </p:blipFill>
        <p:spPr>
          <a:xfrm>
            <a:off x="13240836" y="3017533"/>
            <a:ext cx="8800086" cy="6858000"/>
          </a:xfrm>
          <a:prstGeom prst="rect">
            <a:avLst/>
          </a:prstGeom>
        </p:spPr>
      </p:pic>
      <p:sp>
        <p:nvSpPr>
          <p:cNvPr id="2" name="Title 1"/>
          <p:cNvSpPr>
            <a:spLocks noGrp="1"/>
          </p:cNvSpPr>
          <p:nvPr>
            <p:ph type="title"/>
          </p:nvPr>
        </p:nvSpPr>
        <p:spPr>
          <a:xfrm>
            <a:off x="868702" y="661418"/>
            <a:ext cx="5817020" cy="945244"/>
          </a:xfrm>
          <a:solidFill>
            <a:srgbClr val="0070C0">
              <a:alpha val="50000"/>
            </a:srgbClr>
          </a:solidFill>
          <a:ln>
            <a:noFill/>
          </a:ln>
        </p:spPr>
        <p:style>
          <a:lnRef idx="0">
            <a:scrgbClr r="0" g="0" b="0"/>
          </a:lnRef>
          <a:fillRef idx="0">
            <a:scrgbClr r="0" g="0" b="0"/>
          </a:fillRef>
          <a:effectRef idx="0">
            <a:scrgbClr r="0" g="0" b="0"/>
          </a:effectRef>
          <a:fontRef idx="minor">
            <a:schemeClr val="lt1"/>
          </a:fontRef>
        </p:style>
        <p:txBody>
          <a:bodyPr>
            <a:normAutofit fontScale="90000"/>
          </a:bodyPr>
          <a:lstStyle/>
          <a:p>
            <a:pPr algn="ctr"/>
            <a:r>
              <a:rPr lang="en-US" dirty="0"/>
              <a:t>Recruitment advertising</a:t>
            </a:r>
            <a:endParaRPr lang="en-GB" dirty="0"/>
          </a:p>
        </p:txBody>
      </p:sp>
      <p:sp>
        <p:nvSpPr>
          <p:cNvPr id="4" name="Rectangle 3">
            <a:hlinkClick r:id="rId5"/>
          </p:cNvPr>
          <p:cNvSpPr/>
          <p:nvPr/>
        </p:nvSpPr>
        <p:spPr>
          <a:xfrm>
            <a:off x="868703" y="3977816"/>
            <a:ext cx="3131798" cy="646331"/>
          </a:xfrm>
          <a:prstGeom prst="rect">
            <a:avLst/>
          </a:prstGeom>
          <a:solidFill>
            <a:srgbClr val="00B0F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Watch “Will I be listened to?”</a:t>
            </a:r>
            <a:endParaRPr lang="en-GB" dirty="0"/>
          </a:p>
        </p:txBody>
      </p:sp>
      <p:pic>
        <p:nvPicPr>
          <p:cNvPr id="8194" name="Picture 2" descr="Related image">
            <a:hlinkClick r:id="rId5"/>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8702" y="2171824"/>
            <a:ext cx="3131798" cy="169117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hlinkClick r:id="rId7"/>
          </p:cNvPr>
          <p:cNvPicPr>
            <a:picLocks noChangeAspect="1"/>
          </p:cNvPicPr>
          <p:nvPr/>
        </p:nvPicPr>
        <p:blipFill>
          <a:blip r:embed="rId8"/>
          <a:stretch>
            <a:fillRect/>
          </a:stretch>
        </p:blipFill>
        <p:spPr>
          <a:xfrm>
            <a:off x="4205523" y="2171824"/>
            <a:ext cx="3019948" cy="1691171"/>
          </a:xfrm>
          <a:prstGeom prst="rect">
            <a:avLst/>
          </a:prstGeom>
        </p:spPr>
      </p:pic>
      <p:sp>
        <p:nvSpPr>
          <p:cNvPr id="11" name="Rectangle 10">
            <a:hlinkClick r:id="rId5"/>
          </p:cNvPr>
          <p:cNvSpPr/>
          <p:nvPr/>
        </p:nvSpPr>
        <p:spPr>
          <a:xfrm>
            <a:off x="4205523" y="3977815"/>
            <a:ext cx="3019948" cy="646331"/>
          </a:xfrm>
          <a:prstGeom prst="rect">
            <a:avLst/>
          </a:prstGeom>
          <a:solidFill>
            <a:srgbClr val="00B0F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Watch “Become a better you”</a:t>
            </a:r>
            <a:endParaRPr lang="en-GB" dirty="0"/>
          </a:p>
        </p:txBody>
      </p:sp>
      <p:sp>
        <p:nvSpPr>
          <p:cNvPr id="10" name="TextBox 9"/>
          <p:cNvSpPr txBox="1"/>
          <p:nvPr/>
        </p:nvSpPr>
        <p:spPr>
          <a:xfrm>
            <a:off x="7430493" y="2171824"/>
            <a:ext cx="3933372" cy="3139321"/>
          </a:xfrm>
          <a:prstGeom prst="rect">
            <a:avLst/>
          </a:prstGeom>
          <a:solidFill>
            <a:schemeClr val="accent1">
              <a:lumMod val="40000"/>
              <a:lumOff val="60000"/>
            </a:schemeClr>
          </a:solidFill>
        </p:spPr>
        <p:txBody>
          <a:bodyPr wrap="square" rtlCol="0">
            <a:spAutoFit/>
          </a:bodyPr>
          <a:lstStyle/>
          <a:p>
            <a:r>
              <a:rPr lang="en-US" b="1" dirty="0">
                <a:latin typeface="Arial" panose="020B0604020202020204" pitchFamily="34" charset="0"/>
                <a:cs typeface="Arial" panose="020B0604020202020204" pitchFamily="34" charset="0"/>
              </a:rPr>
              <a:t>How does the advertisements use: </a:t>
            </a:r>
          </a:p>
          <a:p>
            <a:pPr marL="285750" indent="-285750">
              <a:buFontTx/>
              <a:buChar char="-"/>
            </a:pPr>
            <a:r>
              <a:rPr lang="en-US" dirty="0">
                <a:latin typeface="Arial" panose="020B0604020202020204" pitchFamily="34" charset="0"/>
                <a:cs typeface="Arial" panose="020B0604020202020204" pitchFamily="34" charset="0"/>
              </a:rPr>
              <a:t>Imagery</a:t>
            </a:r>
          </a:p>
          <a:p>
            <a:pPr marL="285750" indent="-285750">
              <a:buFontTx/>
              <a:buChar char="-"/>
            </a:pPr>
            <a:r>
              <a:rPr lang="en-US" dirty="0">
                <a:latin typeface="Arial" panose="020B0604020202020204" pitchFamily="34" charset="0"/>
                <a:cs typeface="Arial" panose="020B0604020202020204" pitchFamily="34" charset="0"/>
              </a:rPr>
              <a:t>Music and sound</a:t>
            </a:r>
          </a:p>
          <a:p>
            <a:pPr marL="285750" indent="-285750">
              <a:buFontTx/>
              <a:buChar char="-"/>
            </a:pPr>
            <a:r>
              <a:rPr lang="en-US" dirty="0">
                <a:latin typeface="Arial" panose="020B0604020202020204" pitchFamily="34" charset="0"/>
                <a:cs typeface="Arial" panose="020B0604020202020204" pitchFamily="34" charset="0"/>
              </a:rPr>
              <a:t>Language- the words used</a:t>
            </a:r>
          </a:p>
          <a:p>
            <a:pPr marL="285750" indent="-285750">
              <a:buFontTx/>
              <a:buChar char="-"/>
            </a:pPr>
            <a:r>
              <a:rPr lang="en-US" dirty="0">
                <a:latin typeface="Arial" panose="020B0604020202020204" pitchFamily="34" charset="0"/>
                <a:cs typeface="Arial" panose="020B0604020202020204" pitchFamily="34" charset="0"/>
              </a:rPr>
              <a:t>Identity – who is speaking?</a:t>
            </a:r>
          </a:p>
          <a:p>
            <a:pPr marL="285750" indent="-285750">
              <a:buFontTx/>
              <a:buChar char="-"/>
            </a:pPr>
            <a:r>
              <a:rPr lang="en-US" dirty="0">
                <a:latin typeface="Arial" panose="020B0604020202020204" pitchFamily="34" charset="0"/>
                <a:cs typeface="Arial" panose="020B0604020202020204" pitchFamily="34" charset="0"/>
              </a:rPr>
              <a:t>Emotion – what do you feel and why?</a:t>
            </a:r>
          </a:p>
          <a:p>
            <a:pPr marL="285750" indent="-285750">
              <a:buFontTx/>
              <a:buChar char="-"/>
            </a:pPr>
            <a:r>
              <a:rPr lang="en-US" dirty="0">
                <a:latin typeface="Arial" panose="020B0604020202020204" pitchFamily="34" charset="0"/>
                <a:cs typeface="Arial" panose="020B0604020202020204" pitchFamily="34" charset="0"/>
              </a:rPr>
              <a:t>Who is the advert aimed at?</a:t>
            </a:r>
          </a:p>
          <a:p>
            <a:r>
              <a:rPr lang="en-US" b="1" dirty="0">
                <a:latin typeface="Arial" panose="020B0604020202020204" pitchFamily="34" charset="0"/>
                <a:cs typeface="Arial" panose="020B0604020202020204" pitchFamily="34" charset="0"/>
              </a:rPr>
              <a:t>Do you think it is persuasive?</a:t>
            </a:r>
          </a:p>
          <a:p>
            <a:endParaRPr lang="en-GB" dirty="0"/>
          </a:p>
        </p:txBody>
      </p:sp>
    </p:spTree>
    <p:extLst>
      <p:ext uri="{BB962C8B-B14F-4D97-AF65-F5344CB8AC3E}">
        <p14:creationId xmlns:p14="http://schemas.microsoft.com/office/powerpoint/2010/main" val="8565460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3">
            <a:duotone>
              <a:prstClr val="black"/>
              <a:schemeClr val="accent3">
                <a:tint val="45000"/>
                <a:satMod val="400000"/>
              </a:schemeClr>
            </a:duotone>
            <a:extLst>
              <a:ext uri="{BEBA8EAE-BF5A-486C-A8C5-ECC9F3942E4B}">
                <a14:imgProps xmlns:a14="http://schemas.microsoft.com/office/drawing/2010/main">
                  <a14:imgLayer r:embed="rId4">
                    <a14:imgEffect>
                      <a14:brightnessContrast bright="20000" contrast="20000"/>
                    </a14:imgEffect>
                  </a14:imgLayer>
                </a14:imgProps>
              </a:ext>
            </a:extLst>
          </a:blip>
          <a:srcRect l="15028" r="10249"/>
          <a:stretch/>
        </p:blipFill>
        <p:spPr>
          <a:xfrm>
            <a:off x="7011486" y="0"/>
            <a:ext cx="8800086" cy="6858000"/>
          </a:xfrm>
          <a:prstGeom prst="rect">
            <a:avLst/>
          </a:prstGeom>
        </p:spPr>
      </p:pic>
      <p:sp>
        <p:nvSpPr>
          <p:cNvPr id="2" name="Title 1"/>
          <p:cNvSpPr>
            <a:spLocks noGrp="1"/>
          </p:cNvSpPr>
          <p:nvPr>
            <p:ph type="title"/>
          </p:nvPr>
        </p:nvSpPr>
        <p:spPr>
          <a:xfrm>
            <a:off x="868702" y="661418"/>
            <a:ext cx="5817020" cy="945244"/>
          </a:xfrm>
          <a:solidFill>
            <a:srgbClr val="0070C0">
              <a:alpha val="50000"/>
            </a:srgbClr>
          </a:solidFill>
          <a:ln>
            <a:noFill/>
          </a:ln>
        </p:spPr>
        <p:style>
          <a:lnRef idx="0">
            <a:scrgbClr r="0" g="0" b="0"/>
          </a:lnRef>
          <a:fillRef idx="0">
            <a:scrgbClr r="0" g="0" b="0"/>
          </a:fillRef>
          <a:effectRef idx="0">
            <a:scrgbClr r="0" g="0" b="0"/>
          </a:effectRef>
          <a:fontRef idx="minor">
            <a:schemeClr val="lt1"/>
          </a:fontRef>
        </p:style>
        <p:txBody>
          <a:bodyPr/>
          <a:lstStyle/>
          <a:p>
            <a:pPr algn="ctr"/>
            <a:r>
              <a:rPr lang="en-US" dirty="0"/>
              <a:t>Recruitment</a:t>
            </a:r>
            <a:endParaRPr lang="en-GB" dirty="0"/>
          </a:p>
        </p:txBody>
      </p:sp>
      <p:sp>
        <p:nvSpPr>
          <p:cNvPr id="4" name="Rectangle 3"/>
          <p:cNvSpPr/>
          <p:nvPr/>
        </p:nvSpPr>
        <p:spPr>
          <a:xfrm>
            <a:off x="1887463" y="5718063"/>
            <a:ext cx="3779497" cy="646331"/>
          </a:xfrm>
          <a:prstGeom prst="rect">
            <a:avLst/>
          </a:prstGeom>
          <a:solidFill>
            <a:srgbClr val="00B0F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Watch criticism of British </a:t>
            </a:r>
            <a:r>
              <a:rPr lang="en-US" dirty="0">
                <a:hlinkClick r:id="rId5"/>
              </a:rPr>
              <a:t>Army</a:t>
            </a:r>
            <a:r>
              <a:rPr lang="en-US" dirty="0"/>
              <a:t> </a:t>
            </a:r>
            <a:r>
              <a:rPr lang="en-US" dirty="0">
                <a:hlinkClick r:id="rId5"/>
              </a:rPr>
              <a:t>adverts</a:t>
            </a:r>
            <a:endParaRPr lang="en-GB" dirty="0"/>
          </a:p>
        </p:txBody>
      </p:sp>
      <p:pic>
        <p:nvPicPr>
          <p:cNvPr id="5" name="Picture 4" descr="A close up of a sign&#10;&#10;Description automatically generated">
            <a:hlinkClick r:id="rId5"/>
            <a:extLst>
              <a:ext uri="{FF2B5EF4-FFF2-40B4-BE49-F238E27FC236}">
                <a16:creationId xmlns:a16="http://schemas.microsoft.com/office/drawing/2014/main" id="{DA9974C0-8AC3-4BFD-B15A-871F4D36A2D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7589" y="2028825"/>
            <a:ext cx="5808133" cy="3267075"/>
          </a:xfrm>
          <a:prstGeom prst="rect">
            <a:avLst/>
          </a:prstGeom>
        </p:spPr>
      </p:pic>
    </p:spTree>
    <p:extLst>
      <p:ext uri="{BB962C8B-B14F-4D97-AF65-F5344CB8AC3E}">
        <p14:creationId xmlns:p14="http://schemas.microsoft.com/office/powerpoint/2010/main" val="284374933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8702" y="661418"/>
            <a:ext cx="8609406" cy="1415032"/>
          </a:xfrm>
          <a:solidFill>
            <a:srgbClr val="0070C0">
              <a:alpha val="50000"/>
            </a:srgbClr>
          </a:solidFill>
          <a:ln>
            <a:noFill/>
          </a:ln>
        </p:spPr>
        <p:style>
          <a:lnRef idx="0">
            <a:scrgbClr r="0" g="0" b="0"/>
          </a:lnRef>
          <a:fillRef idx="0">
            <a:scrgbClr r="0" g="0" b="0"/>
          </a:fillRef>
          <a:effectRef idx="0">
            <a:scrgbClr r="0" g="0" b="0"/>
          </a:effectRef>
          <a:fontRef idx="minor">
            <a:schemeClr val="lt1"/>
          </a:fontRef>
        </p:style>
        <p:txBody>
          <a:bodyPr>
            <a:normAutofit/>
          </a:bodyPr>
          <a:lstStyle/>
          <a:p>
            <a:pPr algn="ctr"/>
            <a:r>
              <a:rPr lang="en-US" dirty="0"/>
              <a:t>What happens in army training?</a:t>
            </a:r>
            <a:endParaRPr lang="en-GB" dirty="0"/>
          </a:p>
        </p:txBody>
      </p:sp>
      <p:sp>
        <p:nvSpPr>
          <p:cNvPr id="4" name="Rectangle 3"/>
          <p:cNvSpPr/>
          <p:nvPr/>
        </p:nvSpPr>
        <p:spPr>
          <a:xfrm>
            <a:off x="5849610" y="5595284"/>
            <a:ext cx="3845580" cy="964804"/>
          </a:xfrm>
          <a:prstGeom prst="rect">
            <a:avLst/>
          </a:prstGeom>
          <a:solidFill>
            <a:srgbClr val="00B0F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Watch Veterans Ben Griffin and Wayne </a:t>
            </a:r>
            <a:r>
              <a:rPr lang="en-US" dirty="0" err="1"/>
              <a:t>Sharrocks</a:t>
            </a:r>
            <a:r>
              <a:rPr lang="en-US" dirty="0"/>
              <a:t> </a:t>
            </a:r>
            <a:r>
              <a:rPr lang="en-US" dirty="0">
                <a:hlinkClick r:id="rId3"/>
              </a:rPr>
              <a:t>describing</a:t>
            </a:r>
            <a:r>
              <a:rPr lang="en-US" dirty="0"/>
              <a:t> their experience of Army training</a:t>
            </a:r>
            <a:endParaRPr lang="en-GB"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852772"/>
            <a:ext cx="3542857" cy="5086648"/>
          </a:xfrm>
          <a:prstGeom prst="rect">
            <a:avLst/>
          </a:prstGeom>
          <a:effectLst>
            <a:outerShdw blurRad="50800" dist="38100" dir="16200000" rotWithShape="0">
              <a:prstClr val="black">
                <a:alpha val="40000"/>
              </a:prstClr>
            </a:outerShdw>
          </a:effectLst>
        </p:spPr>
      </p:pic>
      <p:pic>
        <p:nvPicPr>
          <p:cNvPr id="6" name="Picture 5" descr="A close up of a sign&#10;&#10;Description automatically generated">
            <a:hlinkClick r:id="rId3"/>
            <a:extLst>
              <a:ext uri="{FF2B5EF4-FFF2-40B4-BE49-F238E27FC236}">
                <a16:creationId xmlns:a16="http://schemas.microsoft.com/office/drawing/2014/main" id="{F33FBB41-9516-42EE-AFBC-E76927C53A0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029200" y="2332653"/>
            <a:ext cx="5486400" cy="3086100"/>
          </a:xfrm>
          <a:prstGeom prst="rect">
            <a:avLst/>
          </a:prstGeom>
        </p:spPr>
      </p:pic>
    </p:spTree>
    <p:extLst>
      <p:ext uri="{BB962C8B-B14F-4D97-AF65-F5344CB8AC3E}">
        <p14:creationId xmlns:p14="http://schemas.microsoft.com/office/powerpoint/2010/main" val="14040793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20443"/>
            <a:ext cx="5257800" cy="1325563"/>
          </a:xfrm>
          <a:solidFill>
            <a:srgbClr val="0070C0">
              <a:alpha val="50000"/>
            </a:srgbClr>
          </a:solidFill>
          <a:ln>
            <a:noFill/>
          </a:ln>
        </p:spPr>
        <p:style>
          <a:lnRef idx="0">
            <a:scrgbClr r="0" g="0" b="0"/>
          </a:lnRef>
          <a:fillRef idx="0">
            <a:scrgbClr r="0" g="0" b="0"/>
          </a:fillRef>
          <a:effectRef idx="0">
            <a:scrgbClr r="0" g="0" b="0"/>
          </a:effectRef>
          <a:fontRef idx="minor">
            <a:schemeClr val="lt1"/>
          </a:fontRef>
        </p:style>
        <p:txBody>
          <a:bodyPr/>
          <a:lstStyle/>
          <a:p>
            <a:r>
              <a:rPr lang="en-US" dirty="0"/>
              <a:t>What is “militarism”</a:t>
            </a:r>
            <a:endParaRPr lang="en-GB" dirty="0"/>
          </a:p>
        </p:txBody>
      </p:sp>
      <p:sp>
        <p:nvSpPr>
          <p:cNvPr id="3" name="Content Placeholder 2"/>
          <p:cNvSpPr>
            <a:spLocks noGrp="1"/>
          </p:cNvSpPr>
          <p:nvPr>
            <p:ph idx="1"/>
          </p:nvPr>
        </p:nvSpPr>
        <p:spPr>
          <a:xfrm>
            <a:off x="838200" y="4958010"/>
            <a:ext cx="9307286" cy="1441939"/>
          </a:xfrm>
          <a:solidFill>
            <a:schemeClr val="accent1">
              <a:lumMod val="40000"/>
              <a:lumOff val="60000"/>
            </a:schemeClr>
          </a:solidFill>
        </p:spPr>
        <p:txBody>
          <a:bodyPr/>
          <a:lstStyle/>
          <a:p>
            <a:pPr marL="365125" indent="0">
              <a:buNone/>
            </a:pPr>
            <a:r>
              <a:rPr lang="en-GB" dirty="0"/>
              <a:t>“The belief that a country should maintain a strong military capability and be prepared to use it aggressively to defend or promote national interests.”</a:t>
            </a:r>
            <a:endParaRPr lang="en-GB" dirty="0">
              <a:solidFill>
                <a:srgbClr val="FF0000"/>
              </a:solidFill>
            </a:endParaRPr>
          </a:p>
        </p:txBody>
      </p:sp>
      <p:pic>
        <p:nvPicPr>
          <p:cNvPr id="6" name="Picture 5" descr="A close up of a sign&#10;&#10;Description automatically generated">
            <a:hlinkClick r:id="rId3"/>
            <a:extLst>
              <a:ext uri="{FF2B5EF4-FFF2-40B4-BE49-F238E27FC236}">
                <a16:creationId xmlns:a16="http://schemas.microsoft.com/office/drawing/2014/main" id="{F5F808C0-C57D-4C93-BC81-A85E42E82B8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8200" y="2244012"/>
            <a:ext cx="4589206" cy="2581428"/>
          </a:xfrm>
          <a:prstGeom prst="rect">
            <a:avLst/>
          </a:prstGeom>
        </p:spPr>
      </p:pic>
      <p:sp>
        <p:nvSpPr>
          <p:cNvPr id="4" name="Rectangle 3">
            <a:extLst>
              <a:ext uri="{FF2B5EF4-FFF2-40B4-BE49-F238E27FC236}">
                <a16:creationId xmlns:a16="http://schemas.microsoft.com/office/drawing/2014/main" id="{941DFF7F-C7CE-4B75-B21B-3C14CDABE92D}"/>
              </a:ext>
            </a:extLst>
          </p:cNvPr>
          <p:cNvSpPr/>
          <p:nvPr/>
        </p:nvSpPr>
        <p:spPr>
          <a:xfrm>
            <a:off x="5932195" y="2714573"/>
            <a:ext cx="3361374" cy="11368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5" name="TextBox 4">
            <a:extLst>
              <a:ext uri="{FF2B5EF4-FFF2-40B4-BE49-F238E27FC236}">
                <a16:creationId xmlns:a16="http://schemas.microsoft.com/office/drawing/2014/main" id="{F7311FD2-F607-45BD-A719-42238388BBBC}"/>
              </a:ext>
            </a:extLst>
          </p:cNvPr>
          <p:cNvSpPr txBox="1"/>
          <p:nvPr/>
        </p:nvSpPr>
        <p:spPr>
          <a:xfrm>
            <a:off x="6191855" y="2821318"/>
            <a:ext cx="2842054" cy="923330"/>
          </a:xfrm>
          <a:prstGeom prst="rect">
            <a:avLst/>
          </a:prstGeom>
          <a:noFill/>
        </p:spPr>
        <p:txBody>
          <a:bodyPr wrap="square" rtlCol="0">
            <a:spAutoFit/>
          </a:bodyPr>
          <a:lstStyle/>
          <a:p>
            <a:pPr algn="ctr"/>
            <a:r>
              <a:rPr lang="en-GB" dirty="0">
                <a:solidFill>
                  <a:schemeClr val="bg1"/>
                </a:solidFill>
              </a:rPr>
              <a:t>Watch militarism sequence used as </a:t>
            </a:r>
            <a:r>
              <a:rPr lang="en-GB" b="1" dirty="0">
                <a:solidFill>
                  <a:schemeClr val="bg1"/>
                </a:solidFill>
                <a:hlinkClick r:id="rId3"/>
              </a:rPr>
              <a:t>background</a:t>
            </a:r>
            <a:r>
              <a:rPr lang="en-GB" dirty="0">
                <a:solidFill>
                  <a:schemeClr val="bg1"/>
                </a:solidFill>
              </a:rPr>
              <a:t> for War School credits</a:t>
            </a:r>
          </a:p>
        </p:txBody>
      </p:sp>
    </p:spTree>
    <p:extLst>
      <p:ext uri="{BB962C8B-B14F-4D97-AF65-F5344CB8AC3E}">
        <p14:creationId xmlns:p14="http://schemas.microsoft.com/office/powerpoint/2010/main" val="4009020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 calcmode="lin" valueType="num">
                                      <p:cBhvr additive="base">
                                        <p:cTn id="7" dur="500" fill="hold"/>
                                        <p:tgtEl>
                                          <p:spTgt spid="3">
                                            <p:bg/>
                                          </p:spTgt>
                                        </p:tgtEl>
                                        <p:attrNameLst>
                                          <p:attrName>ppt_x</p:attrName>
                                        </p:attrNameLst>
                                      </p:cBhvr>
                                      <p:tavLst>
                                        <p:tav tm="0">
                                          <p:val>
                                            <p:strVal val="#ppt_x"/>
                                          </p:val>
                                        </p:tav>
                                        <p:tav tm="100000">
                                          <p:val>
                                            <p:strVal val="#ppt_x"/>
                                          </p:val>
                                        </p:tav>
                                      </p:tavLst>
                                    </p:anim>
                                    <p:anim calcmode="lin" valueType="num">
                                      <p:cBhvr additive="base">
                                        <p:cTn id="8" dur="500" fill="hold"/>
                                        <p:tgtEl>
                                          <p:spTgt spid="3">
                                            <p:bg/>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 calcmode="lin" valueType="num">
                                      <p:cBhvr additive="base">
                                        <p:cTn id="11"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91844" y="2998408"/>
            <a:ext cx="4969120" cy="1325563"/>
          </a:xfrm>
          <a:solidFill>
            <a:srgbClr val="0070C0">
              <a:alpha val="50000"/>
            </a:srgbClr>
          </a:solidFill>
          <a:ln>
            <a:noFill/>
          </a:ln>
        </p:spPr>
        <p:style>
          <a:lnRef idx="0">
            <a:scrgbClr r="0" g="0" b="0"/>
          </a:lnRef>
          <a:fillRef idx="0">
            <a:scrgbClr r="0" g="0" b="0"/>
          </a:fillRef>
          <a:effectRef idx="0">
            <a:scrgbClr r="0" g="0" b="0"/>
          </a:effectRef>
          <a:fontRef idx="minor">
            <a:schemeClr val="lt1"/>
          </a:fontRef>
        </p:style>
        <p:txBody>
          <a:bodyPr/>
          <a:lstStyle/>
          <a:p>
            <a:pPr algn="ctr"/>
            <a:r>
              <a:rPr lang="en-US" dirty="0"/>
              <a:t>How </a:t>
            </a:r>
            <a:r>
              <a:rPr lang="en-US" dirty="0" err="1"/>
              <a:t>militarised</a:t>
            </a:r>
            <a:br>
              <a:rPr lang="en-US" dirty="0"/>
            </a:br>
            <a:r>
              <a:rPr lang="en-US" dirty="0"/>
              <a:t>is your country?</a:t>
            </a:r>
            <a:endParaRPr lang="en-GB" dirty="0"/>
          </a:p>
        </p:txBody>
      </p:sp>
      <p:pic>
        <p:nvPicPr>
          <p:cNvPr id="15" name="Picture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397068" y="3594970"/>
            <a:ext cx="1834383" cy="1691071"/>
          </a:xfrm>
          <a:prstGeom prst="rect">
            <a:avLst/>
          </a:prstGeom>
        </p:spPr>
      </p:pic>
      <p:sp>
        <p:nvSpPr>
          <p:cNvPr id="16" name="Rectangle 15"/>
          <p:cNvSpPr/>
          <p:nvPr/>
        </p:nvSpPr>
        <p:spPr>
          <a:xfrm>
            <a:off x="211173" y="5205509"/>
            <a:ext cx="4019049" cy="954107"/>
          </a:xfrm>
          <a:prstGeom prst="rect">
            <a:avLst/>
          </a:prstGeom>
          <a:noFill/>
        </p:spPr>
        <p:txBody>
          <a:bodyPr wrap="non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How much do you </a:t>
            </a:r>
          </a:p>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spend on the military?</a:t>
            </a:r>
          </a:p>
        </p:txBody>
      </p:sp>
      <p:sp>
        <p:nvSpPr>
          <p:cNvPr id="18" name="Rectangle 17"/>
          <p:cNvSpPr/>
          <p:nvPr/>
        </p:nvSpPr>
        <p:spPr>
          <a:xfrm>
            <a:off x="2808305" y="332358"/>
            <a:ext cx="4740400" cy="954107"/>
          </a:xfrm>
          <a:prstGeom prst="rect">
            <a:avLst/>
          </a:prstGeom>
          <a:noFill/>
        </p:spPr>
        <p:txBody>
          <a:bodyPr wrap="non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How many heavy weapons</a:t>
            </a:r>
          </a:p>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do you have?</a:t>
            </a:r>
          </a:p>
        </p:txBody>
      </p:sp>
      <p:sp>
        <p:nvSpPr>
          <p:cNvPr id="19" name="Rectangle 18"/>
          <p:cNvSpPr/>
          <p:nvPr/>
        </p:nvSpPr>
        <p:spPr>
          <a:xfrm>
            <a:off x="8237354" y="3661188"/>
            <a:ext cx="3978974" cy="954107"/>
          </a:xfrm>
          <a:prstGeom prst="rect">
            <a:avLst/>
          </a:prstGeom>
          <a:noFill/>
        </p:spPr>
        <p:txBody>
          <a:bodyPr wrap="none" lIns="91440" tIns="45720" rIns="91440" bIns="45720">
            <a:spAutoFit/>
          </a:bodyPr>
          <a:lstStyle/>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How many people are </a:t>
            </a:r>
          </a:p>
          <a:p>
            <a:pPr algn="ctr"/>
            <a:r>
              <a:rPr lang="en-US" sz="2800" b="1" cap="none" spc="0" dirty="0">
                <a:ln w="9525">
                  <a:solidFill>
                    <a:schemeClr val="bg1"/>
                  </a:solidFill>
                  <a:prstDash val="solid"/>
                </a:ln>
                <a:solidFill>
                  <a:schemeClr val="tx1"/>
                </a:solidFill>
                <a:effectLst>
                  <a:outerShdw blurRad="12700" dist="38100" dir="2700000" algn="tl" rotWithShape="0">
                    <a:schemeClr val="bg1">
                      <a:lumMod val="50000"/>
                    </a:schemeClr>
                  </a:outerShdw>
                </a:effectLst>
                <a:latin typeface="Arial" panose="020B0604020202020204" pitchFamily="34" charset="0"/>
                <a:cs typeface="Arial" panose="020B0604020202020204" pitchFamily="34" charset="0"/>
              </a:rPr>
              <a:t>in your military?</a:t>
            </a:r>
          </a:p>
        </p:txBody>
      </p:sp>
      <p:pic>
        <p:nvPicPr>
          <p:cNvPr id="17" name="Picture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84021" y="524093"/>
            <a:ext cx="3203632" cy="2315186"/>
          </a:xfrm>
          <a:prstGeom prst="rect">
            <a:avLst/>
          </a:prstGeom>
        </p:spPr>
      </p:pic>
      <p:pic>
        <p:nvPicPr>
          <p:cNvPr id="21" name="Picture 2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21356" y="4483100"/>
            <a:ext cx="3976800" cy="2144557"/>
          </a:xfrm>
          <a:prstGeom prst="rect">
            <a:avLst/>
          </a:prstGeom>
        </p:spPr>
      </p:pic>
      <p:pic>
        <p:nvPicPr>
          <p:cNvPr id="23" name="Picture 2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293364">
            <a:off x="7324378" y="2297762"/>
            <a:ext cx="1473171" cy="2323237"/>
          </a:xfrm>
          <a:prstGeom prst="rect">
            <a:avLst/>
          </a:prstGeom>
        </p:spPr>
      </p:pic>
      <p:pic>
        <p:nvPicPr>
          <p:cNvPr id="10" name="Picture 9"/>
          <p:cNvPicPr>
            <a:picLocks noChangeAspect="1"/>
          </p:cNvPicPr>
          <p:nvPr/>
        </p:nvPicPr>
        <p:blipFill>
          <a:blip r:embed="rId7"/>
          <a:stretch>
            <a:fillRect/>
          </a:stretch>
        </p:blipFill>
        <p:spPr>
          <a:xfrm>
            <a:off x="-3082992" y="3710246"/>
            <a:ext cx="2381250" cy="2200275"/>
          </a:xfrm>
          <a:prstGeom prst="rect">
            <a:avLst/>
          </a:prstGeom>
        </p:spPr>
      </p:pic>
    </p:spTree>
    <p:extLst>
      <p:ext uri="{BB962C8B-B14F-4D97-AF65-F5344CB8AC3E}">
        <p14:creationId xmlns:p14="http://schemas.microsoft.com/office/powerpoint/2010/main" val="10406233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20443"/>
            <a:ext cx="6081584" cy="1325563"/>
          </a:xfrm>
          <a:solidFill>
            <a:srgbClr val="00B0F0">
              <a:alpha val="50000"/>
            </a:srgbClr>
          </a:solidFill>
          <a:ln>
            <a:noFill/>
          </a:ln>
        </p:spPr>
        <p:style>
          <a:lnRef idx="0">
            <a:scrgbClr r="0" g="0" b="0"/>
          </a:lnRef>
          <a:fillRef idx="0">
            <a:scrgbClr r="0" g="0" b="0"/>
          </a:fillRef>
          <a:effectRef idx="0">
            <a:scrgbClr r="0" g="0" b="0"/>
          </a:effectRef>
          <a:fontRef idx="minor">
            <a:schemeClr val="lt1"/>
          </a:fontRef>
        </p:style>
        <p:txBody>
          <a:bodyPr/>
          <a:lstStyle/>
          <a:p>
            <a:r>
              <a:rPr lang="en-US" dirty="0" err="1"/>
              <a:t>Militarisation</a:t>
            </a:r>
            <a:r>
              <a:rPr lang="en-US" dirty="0"/>
              <a:t> spectrum</a:t>
            </a:r>
            <a:endParaRPr lang="en-GB" dirty="0"/>
          </a:p>
        </p:txBody>
      </p:sp>
      <p:sp>
        <p:nvSpPr>
          <p:cNvPr id="3" name="Content Placeholder 2"/>
          <p:cNvSpPr>
            <a:spLocks noGrp="1"/>
          </p:cNvSpPr>
          <p:nvPr>
            <p:ph idx="1"/>
          </p:nvPr>
        </p:nvSpPr>
        <p:spPr/>
        <p:txBody>
          <a:bodyPr/>
          <a:lstStyle/>
          <a:p>
            <a:endParaRPr lang="en-GB" dirty="0"/>
          </a:p>
        </p:txBody>
      </p:sp>
      <p:pic>
        <p:nvPicPr>
          <p:cNvPr id="4" name="Content Placeholder 3">
            <a:extLst>
              <a:ext uri="{FF2B5EF4-FFF2-40B4-BE49-F238E27FC236}">
                <a16:creationId xmlns:a16="http://schemas.microsoft.com/office/drawing/2014/main" id="{137473A6-513E-4408-A970-4662AECFFE3E}"/>
              </a:ext>
            </a:extLst>
          </p:cNvPr>
          <p:cNvPicPr>
            <a:picLocks noChangeAspect="1"/>
          </p:cNvPicPr>
          <p:nvPr/>
        </p:nvPicPr>
        <p:blipFill>
          <a:blip r:embed="rId3">
            <a:duotone>
              <a:prstClr val="black"/>
              <a:srgbClr val="D9C3A5">
                <a:tint val="50000"/>
                <a:satMod val="180000"/>
              </a:srgbClr>
            </a:duotone>
          </a:blip>
          <a:stretch>
            <a:fillRect/>
          </a:stretch>
        </p:blipFill>
        <p:spPr>
          <a:xfrm>
            <a:off x="2870200" y="2351821"/>
            <a:ext cx="5491898" cy="2896226"/>
          </a:xfrm>
          <a:prstGeom prst="rect">
            <a:avLst/>
          </a:prstGeom>
        </p:spPr>
      </p:pic>
      <p:sp>
        <p:nvSpPr>
          <p:cNvPr id="5" name="Left-Right Arrow 4"/>
          <p:cNvSpPr/>
          <p:nvPr/>
        </p:nvSpPr>
        <p:spPr>
          <a:xfrm rot="10800000">
            <a:off x="3114045" y="3550179"/>
            <a:ext cx="5181600" cy="1333500"/>
          </a:xfrm>
          <a:prstGeom prst="leftRightArrow">
            <a:avLst/>
          </a:prstGeom>
          <a:gradFill flip="none" rotWithShape="1">
            <a:gsLst>
              <a:gs pos="0">
                <a:srgbClr val="00B050"/>
              </a:gs>
              <a:gs pos="50000">
                <a:schemeClr val="accent1">
                  <a:tint val="44500"/>
                  <a:satMod val="160000"/>
                </a:schemeClr>
              </a:gs>
              <a:gs pos="100000">
                <a:srgbClr val="FF0000"/>
              </a:gs>
            </a:gsLst>
            <a:lin ang="10800000" scaled="1"/>
            <a:tileRect/>
          </a:gra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chemeClr val="bg1"/>
                </a:solidFill>
              </a:ln>
            </a:endParaRPr>
          </a:p>
        </p:txBody>
      </p:sp>
      <p:sp>
        <p:nvSpPr>
          <p:cNvPr id="6" name="TextBox 5"/>
          <p:cNvSpPr txBox="1"/>
          <p:nvPr/>
        </p:nvSpPr>
        <p:spPr>
          <a:xfrm>
            <a:off x="436878" y="3198945"/>
            <a:ext cx="2311400" cy="1200329"/>
          </a:xfrm>
          <a:prstGeom prst="rect">
            <a:avLst/>
          </a:prstGeom>
          <a:solidFill>
            <a:schemeClr val="accent6">
              <a:lumMod val="40000"/>
              <a:lumOff val="60000"/>
            </a:schemeClr>
          </a:solidFill>
        </p:spPr>
        <p:txBody>
          <a:bodyPr wrap="square" rtlCol="0">
            <a:spAutoFit/>
          </a:bodyPr>
          <a:lstStyle/>
          <a:p>
            <a:pPr algn="ctr"/>
            <a:r>
              <a:rPr lang="en-US" sz="3600" dirty="0">
                <a:latin typeface="Arial" panose="020B0604020202020204" pitchFamily="34" charset="0"/>
                <a:cs typeface="Arial" panose="020B0604020202020204" pitchFamily="34" charset="0"/>
              </a:rPr>
              <a:t>Least </a:t>
            </a:r>
            <a:r>
              <a:rPr lang="en-US" sz="3600" dirty="0" err="1">
                <a:latin typeface="Arial" panose="020B0604020202020204" pitchFamily="34" charset="0"/>
                <a:cs typeface="Arial" panose="020B0604020202020204" pitchFamily="34" charset="0"/>
              </a:rPr>
              <a:t>militarised</a:t>
            </a:r>
            <a:endParaRPr lang="en-GB" dirty="0">
              <a:latin typeface="Arial" panose="020B0604020202020204" pitchFamily="34" charset="0"/>
              <a:cs typeface="Arial" panose="020B0604020202020204" pitchFamily="34" charset="0"/>
            </a:endParaRPr>
          </a:p>
        </p:txBody>
      </p:sp>
      <p:sp>
        <p:nvSpPr>
          <p:cNvPr id="7" name="TextBox 6"/>
          <p:cNvSpPr txBox="1"/>
          <p:nvPr/>
        </p:nvSpPr>
        <p:spPr>
          <a:xfrm>
            <a:off x="8534400" y="3198945"/>
            <a:ext cx="2819400" cy="1200329"/>
          </a:xfrm>
          <a:prstGeom prst="rect">
            <a:avLst/>
          </a:prstGeom>
          <a:solidFill>
            <a:srgbClr val="FA9A9A"/>
          </a:solidFill>
        </p:spPr>
        <p:txBody>
          <a:bodyPr wrap="square" rtlCol="0">
            <a:spAutoFit/>
          </a:bodyPr>
          <a:lstStyle/>
          <a:p>
            <a:pPr algn="ctr"/>
            <a:r>
              <a:rPr lang="en-US" sz="3600" dirty="0">
                <a:latin typeface="Arial" panose="020B0604020202020204" pitchFamily="34" charset="0"/>
                <a:cs typeface="Arial" panose="020B0604020202020204" pitchFamily="34" charset="0"/>
              </a:rPr>
              <a:t>Most </a:t>
            </a:r>
            <a:r>
              <a:rPr lang="en-US" sz="3600" dirty="0" err="1">
                <a:latin typeface="Arial" panose="020B0604020202020204" pitchFamily="34" charset="0"/>
                <a:cs typeface="Arial" panose="020B0604020202020204" pitchFamily="34" charset="0"/>
              </a:rPr>
              <a:t>militarised</a:t>
            </a:r>
            <a:endParaRPr lang="en-GB" dirty="0">
              <a:latin typeface="Arial" panose="020B0604020202020204" pitchFamily="34" charset="0"/>
              <a:cs typeface="Arial" panose="020B0604020202020204" pitchFamily="34" charset="0"/>
            </a:endParaRPr>
          </a:p>
        </p:txBody>
      </p:sp>
      <p:sp>
        <p:nvSpPr>
          <p:cNvPr id="8" name="Rectangle 7">
            <a:hlinkClick r:id="rId4" action="ppaction://hlinksldjump"/>
          </p:cNvPr>
          <p:cNvSpPr/>
          <p:nvPr/>
        </p:nvSpPr>
        <p:spPr>
          <a:xfrm>
            <a:off x="9804400" y="4789185"/>
            <a:ext cx="1549400" cy="1503270"/>
          </a:xfrm>
          <a:prstGeom prst="rect">
            <a:avLst/>
          </a:prstGeom>
          <a:solidFill>
            <a:srgbClr val="00B0F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Download printable country cards in Resources</a:t>
            </a:r>
            <a:endParaRPr lang="en-GB" dirty="0"/>
          </a:p>
        </p:txBody>
      </p:sp>
      <p:pic>
        <p:nvPicPr>
          <p:cNvPr id="10" name="Picture 9"/>
          <p:cNvPicPr>
            <a:picLocks noChangeAspect="1"/>
          </p:cNvPicPr>
          <p:nvPr/>
        </p:nvPicPr>
        <p:blipFill>
          <a:blip r:embed="rId5"/>
          <a:stretch>
            <a:fillRect/>
          </a:stretch>
        </p:blipFill>
        <p:spPr>
          <a:xfrm>
            <a:off x="-3221148" y="3689047"/>
            <a:ext cx="2381250" cy="2200275"/>
          </a:xfrm>
          <a:prstGeom prst="rect">
            <a:avLst/>
          </a:prstGeom>
        </p:spPr>
      </p:pic>
    </p:spTree>
    <p:extLst>
      <p:ext uri="{BB962C8B-B14F-4D97-AF65-F5344CB8AC3E}">
        <p14:creationId xmlns:p14="http://schemas.microsoft.com/office/powerpoint/2010/main" val="32627450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t>
            </a:r>
            <a:endParaRPr lang="en-GB" dirty="0"/>
          </a:p>
        </p:txBody>
      </p:sp>
      <p:pic>
        <p:nvPicPr>
          <p:cNvPr id="14" name="Picture 13"/>
          <p:cNvPicPr>
            <a:picLocks noChangeAspect="1"/>
          </p:cNvPicPr>
          <p:nvPr/>
        </p:nvPicPr>
        <p:blipFill>
          <a:blip r:embed="rId3"/>
          <a:stretch>
            <a:fillRect/>
          </a:stretch>
        </p:blipFill>
        <p:spPr>
          <a:xfrm>
            <a:off x="1181100" y="127000"/>
            <a:ext cx="9372600" cy="6629626"/>
          </a:xfrm>
          <a:prstGeom prst="rect">
            <a:avLst/>
          </a:prstGeom>
        </p:spPr>
      </p:pic>
      <p:sp>
        <p:nvSpPr>
          <p:cNvPr id="15" name="Rectangle 14">
            <a:hlinkClick r:id="rId4"/>
          </p:cNvPr>
          <p:cNvSpPr/>
          <p:nvPr/>
        </p:nvSpPr>
        <p:spPr>
          <a:xfrm>
            <a:off x="10642600" y="5524726"/>
            <a:ext cx="1422400" cy="1096962"/>
          </a:xfrm>
          <a:prstGeom prst="rect">
            <a:avLst/>
          </a:prstGeom>
          <a:solidFill>
            <a:srgbClr val="0070C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Clickable version online</a:t>
            </a:r>
            <a:endParaRPr lang="en-GB" dirty="0"/>
          </a:p>
        </p:txBody>
      </p:sp>
      <p:sp>
        <p:nvSpPr>
          <p:cNvPr id="16" name="Rectangle 15">
            <a:hlinkClick r:id="rId5" action="ppaction://hlinksldjump"/>
          </p:cNvPr>
          <p:cNvSpPr/>
          <p:nvPr/>
        </p:nvSpPr>
        <p:spPr>
          <a:xfrm>
            <a:off x="10642600" y="4117180"/>
            <a:ext cx="1422400" cy="1096962"/>
          </a:xfrm>
          <a:prstGeom prst="rect">
            <a:avLst/>
          </a:prstGeom>
          <a:solidFill>
            <a:srgbClr val="0070C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Download printable version in Resources</a:t>
            </a:r>
            <a:endParaRPr lang="en-GB" dirty="0"/>
          </a:p>
        </p:txBody>
      </p:sp>
    </p:spTree>
    <p:extLst>
      <p:ext uri="{BB962C8B-B14F-4D97-AF65-F5344CB8AC3E}">
        <p14:creationId xmlns:p14="http://schemas.microsoft.com/office/powerpoint/2010/main" val="1655345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1)">
                                      <p:cBhvr>
                                        <p:cTn id="7"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biLevel thresh="75000"/>
          </a:blip>
          <a:srcRect t="14528" b="19386"/>
          <a:stretch/>
        </p:blipFill>
        <p:spPr>
          <a:xfrm>
            <a:off x="5638669" y="2057399"/>
            <a:ext cx="5822322" cy="2530724"/>
          </a:xfrm>
          <a:prstGeom prst="rect">
            <a:avLst/>
          </a:prstGeom>
        </p:spPr>
      </p:pic>
      <p:pic>
        <p:nvPicPr>
          <p:cNvPr id="7" name="Picture 6"/>
          <p:cNvPicPr>
            <a:picLocks noChangeAspect="1"/>
          </p:cNvPicPr>
          <p:nvPr/>
        </p:nvPicPr>
        <p:blipFill>
          <a:blip r:embed="rId4"/>
          <a:stretch>
            <a:fillRect/>
          </a:stretch>
        </p:blipFill>
        <p:spPr>
          <a:xfrm>
            <a:off x="838200" y="2057399"/>
            <a:ext cx="4611932" cy="2530724"/>
          </a:xfrm>
          <a:prstGeom prst="rect">
            <a:avLst/>
          </a:prstGeom>
        </p:spPr>
      </p:pic>
      <p:sp>
        <p:nvSpPr>
          <p:cNvPr id="8" name="Title 2"/>
          <p:cNvSpPr txBox="1">
            <a:spLocks/>
          </p:cNvSpPr>
          <p:nvPr/>
        </p:nvSpPr>
        <p:spPr>
          <a:xfrm>
            <a:off x="838200" y="564669"/>
            <a:ext cx="8037471" cy="1325563"/>
          </a:xfrm>
          <a:prstGeom prst="rect">
            <a:avLst/>
          </a:prstGeom>
          <a:solidFill>
            <a:srgbClr val="0070C0">
              <a:alpha val="50000"/>
            </a:srgbClr>
          </a:solidFill>
        </p:spPr>
        <p:style>
          <a:lnRef idx="0">
            <a:scrgbClr r="0" g="0" b="0"/>
          </a:lnRef>
          <a:fillRef idx="0">
            <a:scrgbClr r="0" g="0" b="0"/>
          </a:fillRef>
          <a:effectRef idx="0">
            <a:scrgbClr r="0" g="0" b="0"/>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Arial" panose="020B0604020202020204" pitchFamily="34" charset="0"/>
                <a:ea typeface="+mn-ea"/>
                <a:cs typeface="Arial" panose="020B0604020202020204" pitchFamily="34" charset="0"/>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dirty="0"/>
              <a:t>What are the risks of joining the army?</a:t>
            </a:r>
            <a:endParaRPr lang="en-GB" dirty="0"/>
          </a:p>
        </p:txBody>
      </p:sp>
    </p:spTree>
    <p:extLst>
      <p:ext uri="{BB962C8B-B14F-4D97-AF65-F5344CB8AC3E}">
        <p14:creationId xmlns:p14="http://schemas.microsoft.com/office/powerpoint/2010/main" val="50938294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38200" y="2720180"/>
            <a:ext cx="10515600" cy="3456782"/>
          </a:xfrm>
        </p:spPr>
        <p:txBody>
          <a:bodyPr/>
          <a:lstStyle/>
          <a:p>
            <a:endParaRPr lang="en-GB" dirty="0"/>
          </a:p>
        </p:txBody>
      </p:sp>
      <p:sp>
        <p:nvSpPr>
          <p:cNvPr id="4" name="Title 1"/>
          <p:cNvSpPr txBox="1">
            <a:spLocks/>
          </p:cNvSpPr>
          <p:nvPr/>
        </p:nvSpPr>
        <p:spPr>
          <a:xfrm>
            <a:off x="1041400" y="417857"/>
            <a:ext cx="8890000" cy="888429"/>
          </a:xfrm>
          <a:prstGeom prst="rect">
            <a:avLst/>
          </a:prstGeom>
          <a:solidFill>
            <a:srgbClr val="0070C0">
              <a:alpha val="50000"/>
            </a:srgbClr>
          </a:solidFill>
        </p:spPr>
        <p:style>
          <a:lnRef idx="0">
            <a:scrgbClr r="0" g="0" b="0"/>
          </a:lnRef>
          <a:fillRef idx="0">
            <a:scrgbClr r="0" g="0" b="0"/>
          </a:fillRef>
          <a:effectRef idx="0">
            <a:scrgbClr r="0" g="0" b="0"/>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Arial" panose="020B0604020202020204" pitchFamily="34" charset="0"/>
                <a:ea typeface="+mn-ea"/>
                <a:cs typeface="Arial" panose="020B0604020202020204" pitchFamily="34" charset="0"/>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dirty="0"/>
              <a:t>Killed in action…</a:t>
            </a:r>
            <a:endParaRPr lang="en-GB" dirty="0"/>
          </a:p>
        </p:txBody>
      </p:sp>
      <p:pic>
        <p:nvPicPr>
          <p:cNvPr id="7" name="Picture 6"/>
          <p:cNvPicPr/>
          <p:nvPr/>
        </p:nvPicPr>
        <p:blipFill rotWithShape="1">
          <a:blip r:embed="rId3"/>
          <a:srcRect b="46642"/>
          <a:stretch/>
        </p:blipFill>
        <p:spPr>
          <a:xfrm>
            <a:off x="1041399" y="1427389"/>
            <a:ext cx="9597571" cy="5379811"/>
          </a:xfrm>
          <a:prstGeom prst="rect">
            <a:avLst/>
          </a:prstGeom>
        </p:spPr>
      </p:pic>
      <p:sp>
        <p:nvSpPr>
          <p:cNvPr id="9" name="Rectangle 8">
            <a:hlinkClick r:id="rId4" action="ppaction://hlinksldjump"/>
          </p:cNvPr>
          <p:cNvSpPr/>
          <p:nvPr/>
        </p:nvSpPr>
        <p:spPr>
          <a:xfrm>
            <a:off x="8862785" y="5628481"/>
            <a:ext cx="1422400" cy="1096962"/>
          </a:xfrm>
          <a:prstGeom prst="rect">
            <a:avLst/>
          </a:prstGeom>
          <a:solidFill>
            <a:srgbClr val="00B0F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Download fact sheet in Resources</a:t>
            </a:r>
            <a:endParaRPr lang="en-GB" dirty="0"/>
          </a:p>
        </p:txBody>
      </p:sp>
      <p:sp>
        <p:nvSpPr>
          <p:cNvPr id="6" name="TextBox 5"/>
          <p:cNvSpPr txBox="1"/>
          <p:nvPr/>
        </p:nvSpPr>
        <p:spPr>
          <a:xfrm>
            <a:off x="1130299" y="6356111"/>
            <a:ext cx="1312988" cy="369332"/>
          </a:xfrm>
          <a:prstGeom prst="rect">
            <a:avLst/>
          </a:prstGeom>
          <a:noFill/>
        </p:spPr>
        <p:txBody>
          <a:bodyPr wrap="none" rtlCol="0">
            <a:spAutoFit/>
          </a:bodyPr>
          <a:lstStyle/>
          <a:p>
            <a:r>
              <a:rPr lang="en-US" dirty="0"/>
              <a:t>Source: BBC</a:t>
            </a:r>
            <a:endParaRPr lang="en-GB" dirty="0"/>
          </a:p>
        </p:txBody>
      </p:sp>
    </p:spTree>
    <p:extLst>
      <p:ext uri="{BB962C8B-B14F-4D97-AF65-F5344CB8AC3E}">
        <p14:creationId xmlns:p14="http://schemas.microsoft.com/office/powerpoint/2010/main" val="9821036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52601" y="0"/>
            <a:ext cx="10729912" cy="1325563"/>
          </a:xfrm>
          <a:solidFill>
            <a:srgbClr val="00B0F0">
              <a:alpha val="50000"/>
            </a:srgbClr>
          </a:solidFill>
          <a:ln>
            <a:noFill/>
          </a:ln>
        </p:spPr>
        <p:style>
          <a:lnRef idx="0">
            <a:scrgbClr r="0" g="0" b="0"/>
          </a:lnRef>
          <a:fillRef idx="0">
            <a:scrgbClr r="0" g="0" b="0"/>
          </a:fillRef>
          <a:effectRef idx="0">
            <a:scrgbClr r="0" g="0" b="0"/>
          </a:effectRef>
          <a:fontRef idx="minor">
            <a:schemeClr val="lt1"/>
          </a:fontRef>
        </p:style>
        <p:txBody>
          <a:bodyPr/>
          <a:lstStyle/>
          <a:p>
            <a:r>
              <a:rPr lang="en-US" dirty="0"/>
              <a:t>Risk Assessment</a:t>
            </a:r>
            <a:endParaRPr lang="en-GB" dirty="0"/>
          </a:p>
        </p:txBody>
      </p:sp>
      <p:graphicFrame>
        <p:nvGraphicFramePr>
          <p:cNvPr id="10" name="Content Placeholder 4"/>
          <p:cNvGraphicFramePr>
            <a:graphicFrameLocks/>
          </p:cNvGraphicFramePr>
          <p:nvPr>
            <p:extLst>
              <p:ext uri="{D42A27DB-BD31-4B8C-83A1-F6EECF244321}">
                <p14:modId xmlns:p14="http://schemas.microsoft.com/office/powerpoint/2010/main" val="2437431433"/>
              </p:ext>
            </p:extLst>
          </p:nvPr>
        </p:nvGraphicFramePr>
        <p:xfrm>
          <a:off x="838200" y="915897"/>
          <a:ext cx="10758714" cy="6241068"/>
        </p:xfrm>
        <a:graphic>
          <a:graphicData uri="http://schemas.openxmlformats.org/drawingml/2006/table">
            <a:tbl>
              <a:tblPr firstRow="1" bandRow="1">
                <a:tableStyleId>{5C22544A-7EE6-4342-B048-85BDC9FD1C3A}</a:tableStyleId>
              </a:tblPr>
              <a:tblGrid>
                <a:gridCol w="2606460">
                  <a:extLst>
                    <a:ext uri="{9D8B030D-6E8A-4147-A177-3AD203B41FA5}">
                      <a16:colId xmlns:a16="http://schemas.microsoft.com/office/drawing/2014/main" val="3477605668"/>
                    </a:ext>
                  </a:extLst>
                </a:gridCol>
                <a:gridCol w="3137993">
                  <a:extLst>
                    <a:ext uri="{9D8B030D-6E8A-4147-A177-3AD203B41FA5}">
                      <a16:colId xmlns:a16="http://schemas.microsoft.com/office/drawing/2014/main" val="2107542822"/>
                    </a:ext>
                  </a:extLst>
                </a:gridCol>
                <a:gridCol w="1469291">
                  <a:extLst>
                    <a:ext uri="{9D8B030D-6E8A-4147-A177-3AD203B41FA5}">
                      <a16:colId xmlns:a16="http://schemas.microsoft.com/office/drawing/2014/main" val="2730471280"/>
                    </a:ext>
                  </a:extLst>
                </a:gridCol>
                <a:gridCol w="1453786">
                  <a:extLst>
                    <a:ext uri="{9D8B030D-6E8A-4147-A177-3AD203B41FA5}">
                      <a16:colId xmlns:a16="http://schemas.microsoft.com/office/drawing/2014/main" val="2325511934"/>
                    </a:ext>
                  </a:extLst>
                </a:gridCol>
                <a:gridCol w="2091184">
                  <a:extLst>
                    <a:ext uri="{9D8B030D-6E8A-4147-A177-3AD203B41FA5}">
                      <a16:colId xmlns:a16="http://schemas.microsoft.com/office/drawing/2014/main" val="2252810299"/>
                    </a:ext>
                  </a:extLst>
                </a:gridCol>
              </a:tblGrid>
              <a:tr h="652176">
                <a:tc>
                  <a:txBody>
                    <a:bodyPr/>
                    <a:lstStyle/>
                    <a:p>
                      <a:r>
                        <a:rPr lang="en-US" b="1" dirty="0">
                          <a:latin typeface="Bradley Hand ITC" panose="03070402050302030203" pitchFamily="66" charset="0"/>
                        </a:rPr>
                        <a:t>Risk</a:t>
                      </a:r>
                      <a:endParaRPr lang="en-GB" b="1" dirty="0">
                        <a:latin typeface="Bradley Hand ITC" panose="03070402050302030203"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6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Bradley Hand ITC" panose="03070402050302030203" pitchFamily="66" charset="0"/>
                        </a:rPr>
                        <a:t>Notes</a:t>
                      </a:r>
                      <a:endParaRPr lang="en-GB" b="1" dirty="0">
                        <a:latin typeface="Bradley Hand ITC" panose="03070402050302030203"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6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Bradley Hand ITC" panose="03070402050302030203" pitchFamily="66" charset="0"/>
                        </a:rPr>
                        <a:t>Severity level (1-10)</a:t>
                      </a:r>
                      <a:endParaRPr lang="en-GB" b="1" dirty="0">
                        <a:latin typeface="Bradley Hand ITC" panose="03070402050302030203"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6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Bradley Hand ITC" panose="03070402050302030203" pitchFamily="66" charset="0"/>
                        </a:rPr>
                        <a:t>How</a:t>
                      </a:r>
                      <a:r>
                        <a:rPr lang="en-US" b="1" baseline="0" dirty="0">
                          <a:latin typeface="Bradley Hand ITC" panose="03070402050302030203" pitchFamily="66" charset="0"/>
                        </a:rPr>
                        <a:t> likely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dirty="0">
                          <a:latin typeface="Bradley Hand ITC" panose="03070402050302030203" pitchFamily="66" charset="0"/>
                        </a:rPr>
                        <a:t>(0.0 </a:t>
                      </a:r>
                      <a:r>
                        <a:rPr lang="en-US" b="1" baseline="0" dirty="0">
                          <a:latin typeface="Bradley Hand ITC" panose="03070402050302030203" pitchFamily="66" charset="0"/>
                          <a:sym typeface="Wingdings" panose="05000000000000000000" pitchFamily="2" charset="2"/>
                        </a:rPr>
                        <a:t> 1.0)</a:t>
                      </a:r>
                      <a:endParaRPr lang="en-GB" b="1" dirty="0">
                        <a:latin typeface="Bradley Hand ITC" panose="03070402050302030203"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6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latin typeface="Bradley Hand ITC" panose="03070402050302030203" pitchFamily="66" charset="0"/>
                        </a:rPr>
                        <a:t>Threat</a:t>
                      </a:r>
                      <a:r>
                        <a:rPr lang="en-US" b="1" baseline="0" dirty="0">
                          <a:latin typeface="Bradley Hand ITC" panose="03070402050302030203" pitchFamily="66" charset="0"/>
                        </a:rPr>
                        <a:t> level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baseline="0" dirty="0">
                          <a:latin typeface="Bradley Hand ITC" panose="03070402050302030203" pitchFamily="66" charset="0"/>
                        </a:rPr>
                        <a:t>(severity X likelihood)</a:t>
                      </a:r>
                      <a:endParaRPr lang="en-GB" sz="1600" b="1" dirty="0">
                        <a:latin typeface="Bradley Hand ITC" panose="03070402050302030203"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66"/>
                    </a:solidFill>
                  </a:tcPr>
                </a:tc>
                <a:extLst>
                  <a:ext uri="{0D108BD9-81ED-4DB2-BD59-A6C34878D82A}">
                    <a16:rowId xmlns:a16="http://schemas.microsoft.com/office/drawing/2014/main" val="934564004"/>
                  </a:ext>
                </a:extLst>
              </a:tr>
              <a:tr h="79646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latin typeface="Bradley Hand ITC" panose="03070402050302030203" pitchFamily="66" charset="0"/>
                        </a:rPr>
                        <a:t>EXAMPLE:</a:t>
                      </a:r>
                      <a:r>
                        <a:rPr lang="en-US" sz="1600" b="1" baseline="0" dirty="0">
                          <a:latin typeface="Bradley Hand ITC" panose="03070402050302030203" pitchFamily="66" charset="0"/>
                        </a:rPr>
                        <a:t> Friendly fire deaths</a:t>
                      </a:r>
                      <a:endParaRPr lang="en-GB" sz="1600" b="1" dirty="0">
                        <a:latin typeface="Bradley Hand ITC" panose="03070402050302030203"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r>
                        <a:rPr lang="en-US" sz="1600" b="1" dirty="0">
                          <a:latin typeface="Bradley Hand ITC" panose="03070402050302030203" pitchFamily="66" charset="0"/>
                        </a:rPr>
                        <a:t>When you are killed accidentally by your</a:t>
                      </a:r>
                      <a:r>
                        <a:rPr lang="en-US" sz="1600" b="1" baseline="0" dirty="0">
                          <a:latin typeface="Bradley Hand ITC" panose="03070402050302030203" pitchFamily="66" charset="0"/>
                        </a:rPr>
                        <a:t> own side’s weapons. 4 UK soldiers were killed in 2012.</a:t>
                      </a:r>
                      <a:endParaRPr lang="en-GB" sz="1600" b="1" dirty="0">
                        <a:latin typeface="Bradley Hand ITC" panose="03070402050302030203"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r>
                        <a:rPr lang="en-US" sz="1600" b="1" dirty="0">
                          <a:latin typeface="Bradley Hand ITC" panose="03070402050302030203" pitchFamily="66" charset="0"/>
                        </a:rPr>
                        <a:t>10</a:t>
                      </a:r>
                      <a:endParaRPr lang="en-GB" sz="1600" b="1" dirty="0">
                        <a:latin typeface="Bradley Hand ITC" panose="03070402050302030203"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r>
                        <a:rPr lang="en-US" sz="1600" b="1" dirty="0">
                          <a:latin typeface="Bradley Hand ITC" panose="03070402050302030203" pitchFamily="66" charset="0"/>
                        </a:rPr>
                        <a:t>0.0001 </a:t>
                      </a:r>
                      <a:r>
                        <a:rPr lang="en-US" sz="1800" kern="1200" dirty="0">
                          <a:solidFill>
                            <a:schemeClr val="dk1"/>
                          </a:solidFill>
                          <a:effectLst/>
                          <a:latin typeface="Bradley Hand ITC" panose="03070402050302030203" pitchFamily="66" charset="0"/>
                          <a:ea typeface="+mn-ea"/>
                          <a:cs typeface="+mn-cs"/>
                        </a:rPr>
                        <a:t>(one person in ten thousand)</a:t>
                      </a:r>
                      <a:endParaRPr lang="en-GB" sz="1600" b="1" dirty="0">
                        <a:latin typeface="Bradley Hand ITC" panose="03070402050302030203"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r>
                        <a:rPr lang="en-US" sz="1600" b="1" dirty="0">
                          <a:latin typeface="Bradley Hand ITC" panose="03070402050302030203" pitchFamily="66" charset="0"/>
                        </a:rPr>
                        <a:t>0.001</a:t>
                      </a:r>
                      <a:endParaRPr lang="en-GB" sz="1600" b="1" dirty="0">
                        <a:latin typeface="Bradley Hand ITC" panose="03070402050302030203"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57305934"/>
                  </a:ext>
                </a:extLst>
              </a:tr>
              <a:tr h="377849">
                <a:tc>
                  <a:txBody>
                    <a:bodyPr/>
                    <a:lstStyle/>
                    <a:p>
                      <a:r>
                        <a:rPr lang="en-US" sz="1600" b="1" dirty="0">
                          <a:latin typeface="Bradley Hand ITC" panose="03070402050302030203" pitchFamily="66" charset="0"/>
                        </a:rPr>
                        <a:t>Physical injury</a:t>
                      </a:r>
                      <a:endParaRPr lang="en-GB" sz="1600" b="1" dirty="0">
                        <a:latin typeface="Bradley Hand ITC" panose="03070402050302030203"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endParaRPr lang="en-GB" sz="1600" b="1" dirty="0">
                        <a:latin typeface="Bradley Hand ITC" panose="03070402050302030203"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endParaRPr lang="en-GB" sz="1600" b="1" dirty="0">
                        <a:latin typeface="Bradley Hand ITC" panose="03070402050302030203"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endParaRPr lang="en-GB" sz="1600" b="1" dirty="0">
                        <a:latin typeface="Bradley Hand ITC" panose="03070402050302030203"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endParaRPr lang="en-GB" sz="1600" b="1" dirty="0">
                        <a:latin typeface="Bradley Hand ITC" panose="03070402050302030203"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2608074165"/>
                  </a:ext>
                </a:extLst>
              </a:tr>
              <a:tr h="72105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latin typeface="Bradley Hand ITC" panose="03070402050302030203" pitchFamily="66" charset="0"/>
                        </a:rPr>
                        <a:t>Mental health problems such as PTSD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endParaRPr lang="en-GB" sz="1600" b="1" dirty="0">
                        <a:latin typeface="Bradley Hand ITC" panose="03070402050302030203"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endParaRPr lang="en-GB" sz="1600" b="1" dirty="0">
                        <a:latin typeface="Bradley Hand ITC" panose="03070402050302030203"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endParaRPr lang="en-GB" sz="1600" b="1" dirty="0">
                        <a:latin typeface="Bradley Hand ITC" panose="03070402050302030203"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endParaRPr lang="en-GB" sz="1600" b="1" dirty="0">
                        <a:latin typeface="Bradley Hand ITC" panose="03070402050302030203"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1856628374"/>
                  </a:ext>
                </a:extLst>
              </a:tr>
              <a:tr h="85092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latin typeface="Bradley Hand ITC" panose="03070402050302030203" pitchFamily="66" charset="0"/>
                        </a:rPr>
                        <a:t>Economic problems after you leave</a:t>
                      </a:r>
                      <a:r>
                        <a:rPr lang="en-US" sz="1600" b="1" baseline="0" dirty="0">
                          <a:latin typeface="Bradley Hand ITC" panose="03070402050302030203" pitchFamily="66" charset="0"/>
                        </a:rPr>
                        <a:t> such as being jobless or homeless</a:t>
                      </a:r>
                      <a:endParaRPr lang="en-GB" sz="1600" b="1" dirty="0">
                        <a:latin typeface="Bradley Hand ITC" panose="03070402050302030203"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endParaRPr lang="en-GB" sz="1600" b="1" dirty="0">
                        <a:latin typeface="Bradley Hand ITC" panose="03070402050302030203"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endParaRPr lang="en-GB" sz="1600" b="1" dirty="0">
                        <a:latin typeface="Bradley Hand ITC" panose="03070402050302030203"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endParaRPr lang="en-GB" sz="1600" b="1">
                        <a:latin typeface="Bradley Hand ITC" panose="03070402050302030203"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endParaRPr lang="en-GB" sz="1600" b="1">
                        <a:latin typeface="Bradley Hand ITC" panose="03070402050302030203"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3243851324"/>
                  </a:ext>
                </a:extLst>
              </a:tr>
              <a:tr h="324484">
                <a:tc>
                  <a:txBody>
                    <a:bodyPr/>
                    <a:lstStyle/>
                    <a:p>
                      <a:r>
                        <a:rPr lang="en-US" sz="1600" b="1" dirty="0">
                          <a:latin typeface="Bradley Hand ITC" panose="03070402050302030203" pitchFamily="66" charset="0"/>
                        </a:rPr>
                        <a:t>Being bullied in the Army</a:t>
                      </a:r>
                      <a:endParaRPr lang="en-GB" sz="1600" b="1" dirty="0">
                        <a:latin typeface="Bradley Hand ITC" panose="03070402050302030203"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endParaRPr lang="en-GB" sz="1600" b="1" dirty="0">
                        <a:latin typeface="Bradley Hand ITC" panose="03070402050302030203"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endParaRPr lang="en-GB" sz="1600" b="1" dirty="0">
                        <a:latin typeface="Bradley Hand ITC" panose="03070402050302030203"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endParaRPr lang="en-GB" sz="1600" b="1" dirty="0">
                        <a:latin typeface="Bradley Hand ITC" panose="03070402050302030203"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endParaRPr lang="en-GB" sz="1600" b="1" dirty="0">
                        <a:latin typeface="Bradley Hand ITC" panose="03070402050302030203"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3625385130"/>
                  </a:ext>
                </a:extLst>
              </a:tr>
              <a:tr h="457056">
                <a:tc>
                  <a:txBody>
                    <a:bodyPr/>
                    <a:lstStyle/>
                    <a:p>
                      <a:r>
                        <a:rPr lang="en-US" sz="1600" b="1" dirty="0">
                          <a:latin typeface="Bradley Hand ITC" panose="03070402050302030203" pitchFamily="66" charset="0"/>
                        </a:rPr>
                        <a:t>Death</a:t>
                      </a:r>
                      <a:endParaRPr lang="en-GB" sz="1600" b="1" dirty="0">
                        <a:latin typeface="Bradley Hand ITC" panose="03070402050302030203"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endParaRPr lang="en-GB" sz="1600" b="1" dirty="0">
                        <a:latin typeface="Bradley Hand ITC" panose="03070402050302030203"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endParaRPr lang="en-GB" sz="1600" b="1" dirty="0">
                        <a:latin typeface="Bradley Hand ITC" panose="03070402050302030203"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endParaRPr lang="en-GB" sz="1600" b="1" dirty="0">
                        <a:latin typeface="Bradley Hand ITC" panose="03070402050302030203"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endParaRPr lang="en-GB" sz="1600" b="1" dirty="0">
                        <a:latin typeface="Bradley Hand ITC" panose="03070402050302030203"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2536486341"/>
                  </a:ext>
                </a:extLst>
              </a:tr>
              <a:tr h="377849">
                <a:tc>
                  <a:txBody>
                    <a:bodyPr/>
                    <a:lstStyle/>
                    <a:p>
                      <a:r>
                        <a:rPr lang="en-US" sz="1600" b="1" dirty="0">
                          <a:latin typeface="Bradley Hand ITC" panose="03070402050302030203" pitchFamily="66" charset="0"/>
                        </a:rPr>
                        <a:t>Seeing friends hurt</a:t>
                      </a:r>
                      <a:endParaRPr lang="en-GB" sz="1600" b="1" dirty="0">
                        <a:latin typeface="Bradley Hand ITC" panose="03070402050302030203"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endParaRPr lang="en-GB" sz="1600" b="1" dirty="0">
                        <a:latin typeface="Bradley Hand ITC" panose="03070402050302030203"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endParaRPr lang="en-GB" sz="1600" b="1" dirty="0">
                        <a:latin typeface="Bradley Hand ITC" panose="03070402050302030203"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endParaRPr lang="en-GB" sz="1600" b="1" dirty="0">
                        <a:latin typeface="Bradley Hand ITC" panose="03070402050302030203"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endParaRPr lang="en-GB" sz="1600" b="1" dirty="0">
                        <a:latin typeface="Bradley Hand ITC" panose="03070402050302030203"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1300065116"/>
                  </a:ext>
                </a:extLst>
              </a:tr>
              <a:tr h="126843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latin typeface="Bradley Hand ITC" panose="03070402050302030203" pitchFamily="66" charset="0"/>
                        </a:rPr>
                        <a:t>“Moral injury”</a:t>
                      </a:r>
                      <a:endParaRPr lang="en-GB" sz="1800" b="1" dirty="0">
                        <a:latin typeface="Bradley Hand ITC" panose="03070402050302030203" pitchFamily="66" charset="0"/>
                      </a:endParaRPr>
                    </a:p>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latin typeface="Bradley Hand ITC" panose="03070402050302030203" pitchFamily="66" charset="0"/>
                        </a:rPr>
                        <a:t>Put another way, guilt.</a:t>
                      </a:r>
                      <a:r>
                        <a:rPr lang="en-US" sz="1600" b="1" baseline="0" dirty="0">
                          <a:latin typeface="Bradley Hand ITC" panose="03070402050302030203" pitchFamily="66" charset="0"/>
                        </a:rPr>
                        <a:t> This is the sense that you have done something against your own values that can never be undone. </a:t>
                      </a:r>
                      <a:r>
                        <a:rPr lang="en-US" sz="1600" b="1" baseline="0" dirty="0">
                          <a:latin typeface="Bradley Hand ITC" panose="03070402050302030203" pitchFamily="66" charset="0"/>
                          <a:hlinkClick r:id="rId3" action="ppaction://hlinksldjump"/>
                        </a:rPr>
                        <a:t>More</a:t>
                      </a:r>
                      <a:endParaRPr lang="en-GB" sz="1600" b="1" dirty="0">
                        <a:latin typeface="Bradley Hand ITC" panose="03070402050302030203" pitchFamily="66" charset="0"/>
                      </a:endParaRPr>
                    </a:p>
                    <a:p>
                      <a:endParaRPr lang="en-GB" sz="1600" b="1" dirty="0">
                        <a:latin typeface="Bradley Hand ITC" panose="03070402050302030203"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endParaRPr lang="en-GB" sz="1600" b="1" dirty="0">
                        <a:latin typeface="Bradley Hand ITC" panose="03070402050302030203"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endParaRPr lang="en-GB" sz="1600" b="1" dirty="0">
                        <a:latin typeface="Bradley Hand ITC" panose="03070402050302030203"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endParaRPr lang="en-GB" sz="1600" b="1" dirty="0">
                        <a:latin typeface="Bradley Hand ITC" panose="03070402050302030203"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4072852720"/>
                  </a:ext>
                </a:extLst>
              </a:tr>
            </a:tbl>
          </a:graphicData>
        </a:graphic>
      </p:graphicFrame>
      <p:sp>
        <p:nvSpPr>
          <p:cNvPr id="11" name="Rectangle 10"/>
          <p:cNvSpPr/>
          <p:nvPr/>
        </p:nvSpPr>
        <p:spPr>
          <a:xfrm>
            <a:off x="838200" y="1614875"/>
            <a:ext cx="10729686" cy="88504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accent6">
                    <a:lumMod val="60000"/>
                    <a:lumOff val="40000"/>
                  </a:schemeClr>
                </a:solidFill>
              </a:rPr>
              <a:t>Click 1: view completed “example” row.</a:t>
            </a:r>
            <a:endParaRPr lang="en-GB" b="1" dirty="0">
              <a:solidFill>
                <a:schemeClr val="accent6">
                  <a:lumMod val="60000"/>
                  <a:lumOff val="40000"/>
                </a:schemeClr>
              </a:solidFill>
            </a:endParaRPr>
          </a:p>
        </p:txBody>
      </p:sp>
      <p:sp>
        <p:nvSpPr>
          <p:cNvPr id="12" name="Rectangle 11"/>
          <p:cNvSpPr/>
          <p:nvPr/>
        </p:nvSpPr>
        <p:spPr>
          <a:xfrm>
            <a:off x="850900" y="2499922"/>
            <a:ext cx="2630714" cy="435807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accent6">
                    <a:lumMod val="60000"/>
                    <a:lumOff val="40000"/>
                  </a:schemeClr>
                </a:solidFill>
              </a:rPr>
              <a:t>Click 2: see other suggested categories</a:t>
            </a:r>
            <a:endParaRPr lang="en-GB" b="1" dirty="0">
              <a:solidFill>
                <a:schemeClr val="accent6">
                  <a:lumMod val="60000"/>
                  <a:lumOff val="40000"/>
                </a:schemeClr>
              </a:solidFill>
            </a:endParaRPr>
          </a:p>
        </p:txBody>
      </p:sp>
      <p:sp>
        <p:nvSpPr>
          <p:cNvPr id="13" name="Rectangle 12"/>
          <p:cNvSpPr/>
          <p:nvPr/>
        </p:nvSpPr>
        <p:spPr>
          <a:xfrm>
            <a:off x="3448957" y="5679996"/>
            <a:ext cx="3062515" cy="1178004"/>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Click 3: see a definition of moral injury.</a:t>
            </a:r>
            <a:endParaRPr lang="en-GB" dirty="0"/>
          </a:p>
        </p:txBody>
      </p:sp>
    </p:spTree>
    <p:extLst>
      <p:ext uri="{BB962C8B-B14F-4D97-AF65-F5344CB8AC3E}">
        <p14:creationId xmlns:p14="http://schemas.microsoft.com/office/powerpoint/2010/main" val="1564938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11"/>
                                        </p:tgtEl>
                                      </p:cBhvr>
                                    </p:animEffect>
                                    <p:anim calcmode="lin" valueType="num">
                                      <p:cBhvr>
                                        <p:cTn id="7" dur="1000"/>
                                        <p:tgtEl>
                                          <p:spTgt spid="11"/>
                                        </p:tgtEl>
                                        <p:attrNameLst>
                                          <p:attrName>ppt_x</p:attrName>
                                        </p:attrNameLst>
                                      </p:cBhvr>
                                      <p:tavLst>
                                        <p:tav tm="0">
                                          <p:val>
                                            <p:strVal val="ppt_x"/>
                                          </p:val>
                                        </p:tav>
                                        <p:tav tm="100000">
                                          <p:val>
                                            <p:strVal val="ppt_x"/>
                                          </p:val>
                                        </p:tav>
                                      </p:tavLst>
                                    </p:anim>
                                    <p:anim calcmode="lin" valueType="num">
                                      <p:cBhvr>
                                        <p:cTn id="8" dur="1000"/>
                                        <p:tgtEl>
                                          <p:spTgt spid="11"/>
                                        </p:tgtEl>
                                        <p:attrNameLst>
                                          <p:attrName>ppt_y</p:attrName>
                                        </p:attrNameLst>
                                      </p:cBhvr>
                                      <p:tavLst>
                                        <p:tav tm="0">
                                          <p:val>
                                            <p:strVal val="ppt_y"/>
                                          </p:val>
                                        </p:tav>
                                        <p:tav tm="100000">
                                          <p:val>
                                            <p:strVal val="ppt_y+.1"/>
                                          </p:val>
                                        </p:tav>
                                      </p:tavLst>
                                    </p:anim>
                                    <p:set>
                                      <p:cBhvr>
                                        <p:cTn id="9" dur="1" fill="hold">
                                          <p:stCondLst>
                                            <p:cond delay="999"/>
                                          </p:stCondLst>
                                        </p:cTn>
                                        <p:tgtEl>
                                          <p:spTgt spid="11"/>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42" presetClass="exit" presetSubtype="0" fill="hold" grpId="0" nodeType="clickEffect">
                                  <p:stCondLst>
                                    <p:cond delay="0"/>
                                  </p:stCondLst>
                                  <p:childTnLst>
                                    <p:animEffect transition="out" filter="fade">
                                      <p:cBhvr>
                                        <p:cTn id="13" dur="1000"/>
                                        <p:tgtEl>
                                          <p:spTgt spid="12"/>
                                        </p:tgtEl>
                                      </p:cBhvr>
                                    </p:animEffect>
                                    <p:anim calcmode="lin" valueType="num">
                                      <p:cBhvr>
                                        <p:cTn id="14" dur="1000"/>
                                        <p:tgtEl>
                                          <p:spTgt spid="12"/>
                                        </p:tgtEl>
                                        <p:attrNameLst>
                                          <p:attrName>ppt_x</p:attrName>
                                        </p:attrNameLst>
                                      </p:cBhvr>
                                      <p:tavLst>
                                        <p:tav tm="0">
                                          <p:val>
                                            <p:strVal val="ppt_x"/>
                                          </p:val>
                                        </p:tav>
                                        <p:tav tm="100000">
                                          <p:val>
                                            <p:strVal val="ppt_x"/>
                                          </p:val>
                                        </p:tav>
                                      </p:tavLst>
                                    </p:anim>
                                    <p:anim calcmode="lin" valueType="num">
                                      <p:cBhvr>
                                        <p:cTn id="15" dur="1000"/>
                                        <p:tgtEl>
                                          <p:spTgt spid="12"/>
                                        </p:tgtEl>
                                        <p:attrNameLst>
                                          <p:attrName>ppt_y</p:attrName>
                                        </p:attrNameLst>
                                      </p:cBhvr>
                                      <p:tavLst>
                                        <p:tav tm="0">
                                          <p:val>
                                            <p:strVal val="ppt_y"/>
                                          </p:val>
                                        </p:tav>
                                        <p:tav tm="100000">
                                          <p:val>
                                            <p:strVal val="ppt_y+.1"/>
                                          </p:val>
                                        </p:tav>
                                      </p:tavLst>
                                    </p:anim>
                                    <p:set>
                                      <p:cBhvr>
                                        <p:cTn id="16" dur="1" fill="hold">
                                          <p:stCondLst>
                                            <p:cond delay="999"/>
                                          </p:stCondLst>
                                        </p:cTn>
                                        <p:tgtEl>
                                          <p:spTgt spid="12"/>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42" presetClass="exit" presetSubtype="0" fill="hold" grpId="0" nodeType="clickEffect">
                                  <p:stCondLst>
                                    <p:cond delay="0"/>
                                  </p:stCondLst>
                                  <p:childTnLst>
                                    <p:animEffect transition="out" filter="fade">
                                      <p:cBhvr>
                                        <p:cTn id="20" dur="1000"/>
                                        <p:tgtEl>
                                          <p:spTgt spid="13"/>
                                        </p:tgtEl>
                                      </p:cBhvr>
                                    </p:animEffect>
                                    <p:anim calcmode="lin" valueType="num">
                                      <p:cBhvr>
                                        <p:cTn id="21" dur="1000"/>
                                        <p:tgtEl>
                                          <p:spTgt spid="13"/>
                                        </p:tgtEl>
                                        <p:attrNameLst>
                                          <p:attrName>ppt_x</p:attrName>
                                        </p:attrNameLst>
                                      </p:cBhvr>
                                      <p:tavLst>
                                        <p:tav tm="0">
                                          <p:val>
                                            <p:strVal val="ppt_x"/>
                                          </p:val>
                                        </p:tav>
                                        <p:tav tm="100000">
                                          <p:val>
                                            <p:strVal val="ppt_x"/>
                                          </p:val>
                                        </p:tav>
                                      </p:tavLst>
                                    </p:anim>
                                    <p:anim calcmode="lin" valueType="num">
                                      <p:cBhvr>
                                        <p:cTn id="22" dur="1000"/>
                                        <p:tgtEl>
                                          <p:spTgt spid="13"/>
                                        </p:tgtEl>
                                        <p:attrNameLst>
                                          <p:attrName>ppt_y</p:attrName>
                                        </p:attrNameLst>
                                      </p:cBhvr>
                                      <p:tavLst>
                                        <p:tav tm="0">
                                          <p:val>
                                            <p:strVal val="ppt_y"/>
                                          </p:val>
                                        </p:tav>
                                        <p:tav tm="100000">
                                          <p:val>
                                            <p:strVal val="ppt_y+.1"/>
                                          </p:val>
                                        </p:tav>
                                      </p:tavLst>
                                    </p:anim>
                                    <p:set>
                                      <p:cBhvr>
                                        <p:cTn id="23" dur="1" fill="hold">
                                          <p:stCondLst>
                                            <p:cond delay="9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537030"/>
            <a:ext cx="9133114" cy="1567542"/>
          </a:xfrm>
          <a:solidFill>
            <a:srgbClr val="00B0F0">
              <a:alpha val="50000"/>
            </a:srgbClr>
          </a:solidFill>
          <a:ln>
            <a:noFill/>
          </a:ln>
        </p:spPr>
        <p:style>
          <a:lnRef idx="0">
            <a:scrgbClr r="0" g="0" b="0"/>
          </a:lnRef>
          <a:fillRef idx="0">
            <a:scrgbClr r="0" g="0" b="0"/>
          </a:fillRef>
          <a:effectRef idx="0">
            <a:scrgbClr r="0" g="0" b="0"/>
          </a:effectRef>
          <a:fontRef idx="minor">
            <a:schemeClr val="lt1"/>
          </a:fontRef>
        </p:style>
        <p:txBody>
          <a:bodyPr>
            <a:normAutofit/>
          </a:bodyPr>
          <a:lstStyle/>
          <a:p>
            <a:r>
              <a:rPr lang="en-US" dirty="0"/>
              <a:t>Important: Before you continue….</a:t>
            </a:r>
            <a:endParaRPr lang="en-GB" dirty="0"/>
          </a:p>
        </p:txBody>
      </p:sp>
      <p:sp>
        <p:nvSpPr>
          <p:cNvPr id="3" name="Content Placeholder 2"/>
          <p:cNvSpPr>
            <a:spLocks noGrp="1"/>
          </p:cNvSpPr>
          <p:nvPr>
            <p:ph idx="1"/>
          </p:nvPr>
        </p:nvSpPr>
        <p:spPr>
          <a:xfrm>
            <a:off x="838200" y="2307771"/>
            <a:ext cx="7333343" cy="3869191"/>
          </a:xfrm>
          <a:solidFill>
            <a:schemeClr val="accent1">
              <a:lumMod val="40000"/>
              <a:lumOff val="60000"/>
            </a:schemeClr>
          </a:solidFill>
        </p:spPr>
        <p:txBody>
          <a:bodyPr/>
          <a:lstStyle/>
          <a:p>
            <a:pPr marL="0" indent="0">
              <a:buNone/>
            </a:pPr>
            <a:r>
              <a:rPr lang="en-US" dirty="0"/>
              <a:t>Exploring this topic is important, but it is also potentially distressing. Some learners have experience of war and violence. Some may have lost a friend or family member in the in the armed forces. Ensure you have a good understanding of your group and how they might feel.</a:t>
            </a:r>
          </a:p>
          <a:p>
            <a:pPr marL="0" indent="0">
              <a:buNone/>
            </a:pPr>
            <a:r>
              <a:rPr lang="en-US" dirty="0"/>
              <a:t>We recommend </a:t>
            </a:r>
            <a:r>
              <a:rPr lang="en-US" dirty="0">
                <a:hlinkClick r:id="rId3"/>
              </a:rPr>
              <a:t>Teaching Controversial issues from Oxfam</a:t>
            </a:r>
            <a:r>
              <a:rPr lang="en-US" dirty="0"/>
              <a:t> to prepare.</a:t>
            </a:r>
            <a:endParaRPr lang="en-GB" dirty="0"/>
          </a:p>
        </p:txBody>
      </p:sp>
      <p:pic>
        <p:nvPicPr>
          <p:cNvPr id="7170" name="Picture 2" descr="https://elizabeth-garrett-anderson.s3.amazonaws.com/uploads/asset_image/2_1155_e.jpg?t=156224613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12366" y="2374672"/>
            <a:ext cx="2523934" cy="38022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92510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52488" y="-284163"/>
            <a:ext cx="10729912" cy="1325563"/>
          </a:xfrm>
          <a:solidFill>
            <a:srgbClr val="00B0F0">
              <a:alpha val="50000"/>
            </a:srgbClr>
          </a:solidFill>
          <a:ln>
            <a:noFill/>
          </a:ln>
        </p:spPr>
        <p:style>
          <a:lnRef idx="0">
            <a:scrgbClr r="0" g="0" b="0"/>
          </a:lnRef>
          <a:fillRef idx="0">
            <a:scrgbClr r="0" g="0" b="0"/>
          </a:fillRef>
          <a:effectRef idx="0">
            <a:scrgbClr r="0" g="0" b="0"/>
          </a:effectRef>
          <a:fontRef idx="minor">
            <a:schemeClr val="lt1"/>
          </a:fontRef>
        </p:style>
        <p:txBody>
          <a:bodyPr>
            <a:normAutofit/>
          </a:bodyPr>
          <a:lstStyle/>
          <a:p>
            <a:r>
              <a:rPr lang="en-US" sz="3600"/>
              <a:t>Risk Assessment - answers</a:t>
            </a:r>
            <a:endParaRPr lang="en-GB" sz="3600" dirty="0"/>
          </a:p>
        </p:txBody>
      </p:sp>
      <p:graphicFrame>
        <p:nvGraphicFramePr>
          <p:cNvPr id="10" name="Content Placeholder 4"/>
          <p:cNvGraphicFramePr>
            <a:graphicFrameLocks/>
          </p:cNvGraphicFramePr>
          <p:nvPr>
            <p:extLst>
              <p:ext uri="{D42A27DB-BD31-4B8C-83A1-F6EECF244321}">
                <p14:modId xmlns:p14="http://schemas.microsoft.com/office/powerpoint/2010/main" val="881037578"/>
              </p:ext>
            </p:extLst>
          </p:nvPr>
        </p:nvGraphicFramePr>
        <p:xfrm>
          <a:off x="838200" y="652662"/>
          <a:ext cx="10758714" cy="6710279"/>
        </p:xfrm>
        <a:graphic>
          <a:graphicData uri="http://schemas.openxmlformats.org/drawingml/2006/table">
            <a:tbl>
              <a:tblPr firstRow="1" bandRow="1">
                <a:tableStyleId>{5C22544A-7EE6-4342-B048-85BDC9FD1C3A}</a:tableStyleId>
              </a:tblPr>
              <a:tblGrid>
                <a:gridCol w="2343411">
                  <a:extLst>
                    <a:ext uri="{9D8B030D-6E8A-4147-A177-3AD203B41FA5}">
                      <a16:colId xmlns:a16="http://schemas.microsoft.com/office/drawing/2014/main" val="3477605668"/>
                    </a:ext>
                  </a:extLst>
                </a:gridCol>
                <a:gridCol w="3507288">
                  <a:extLst>
                    <a:ext uri="{9D8B030D-6E8A-4147-A177-3AD203B41FA5}">
                      <a16:colId xmlns:a16="http://schemas.microsoft.com/office/drawing/2014/main" val="2107542822"/>
                    </a:ext>
                  </a:extLst>
                </a:gridCol>
                <a:gridCol w="1440493">
                  <a:extLst>
                    <a:ext uri="{9D8B030D-6E8A-4147-A177-3AD203B41FA5}">
                      <a16:colId xmlns:a16="http://schemas.microsoft.com/office/drawing/2014/main" val="2730471280"/>
                    </a:ext>
                  </a:extLst>
                </a:gridCol>
                <a:gridCol w="1376338">
                  <a:extLst>
                    <a:ext uri="{9D8B030D-6E8A-4147-A177-3AD203B41FA5}">
                      <a16:colId xmlns:a16="http://schemas.microsoft.com/office/drawing/2014/main" val="2325511934"/>
                    </a:ext>
                  </a:extLst>
                </a:gridCol>
                <a:gridCol w="2091184">
                  <a:extLst>
                    <a:ext uri="{9D8B030D-6E8A-4147-A177-3AD203B41FA5}">
                      <a16:colId xmlns:a16="http://schemas.microsoft.com/office/drawing/2014/main" val="2252810299"/>
                    </a:ext>
                  </a:extLst>
                </a:gridCol>
              </a:tblGrid>
              <a:tr h="600486">
                <a:tc>
                  <a:txBody>
                    <a:bodyPr/>
                    <a:lstStyle/>
                    <a:p>
                      <a:r>
                        <a:rPr lang="en-US" b="1">
                          <a:latin typeface="Bradley Hand ITC" panose="03070402050302030203" pitchFamily="66" charset="0"/>
                        </a:rPr>
                        <a:t>Risk</a:t>
                      </a:r>
                      <a:endParaRPr lang="en-GB" b="1" dirty="0">
                        <a:latin typeface="Bradley Hand ITC" panose="03070402050302030203"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6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latin typeface="Bradley Hand ITC" panose="03070402050302030203" pitchFamily="66" charset="0"/>
                        </a:rPr>
                        <a:t>Notes</a:t>
                      </a:r>
                      <a:endParaRPr lang="en-GB" b="1" dirty="0">
                        <a:latin typeface="Bradley Hand ITC" panose="03070402050302030203"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6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latin typeface="Bradley Hand ITC" panose="03070402050302030203" pitchFamily="66" charset="0"/>
                        </a:rPr>
                        <a:t>Severity level (1-10)</a:t>
                      </a:r>
                      <a:endParaRPr lang="en-GB" b="1" dirty="0">
                        <a:latin typeface="Bradley Hand ITC" panose="03070402050302030203"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6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latin typeface="Bradley Hand ITC" panose="03070402050302030203" pitchFamily="66" charset="0"/>
                        </a:rPr>
                        <a:t>How</a:t>
                      </a:r>
                      <a:r>
                        <a:rPr lang="en-US" b="1" baseline="0">
                          <a:latin typeface="Bradley Hand ITC" panose="03070402050302030203" pitchFamily="66" charset="0"/>
                        </a:rPr>
                        <a:t> likely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baseline="0">
                          <a:latin typeface="Bradley Hand ITC" panose="03070402050302030203" pitchFamily="66" charset="0"/>
                        </a:rPr>
                        <a:t>(0.0 </a:t>
                      </a:r>
                      <a:r>
                        <a:rPr lang="en-US" b="1" baseline="0">
                          <a:latin typeface="Bradley Hand ITC" panose="03070402050302030203" pitchFamily="66" charset="0"/>
                          <a:sym typeface="Wingdings" panose="05000000000000000000" pitchFamily="2" charset="2"/>
                        </a:rPr>
                        <a:t> 1.0)</a:t>
                      </a:r>
                      <a:endParaRPr lang="en-GB" b="1" dirty="0">
                        <a:latin typeface="Bradley Hand ITC" panose="03070402050302030203"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66"/>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a:latin typeface="Bradley Hand ITC" panose="03070402050302030203" pitchFamily="66" charset="0"/>
                        </a:rPr>
                        <a:t>Threat</a:t>
                      </a:r>
                      <a:r>
                        <a:rPr lang="en-US" b="1" baseline="0">
                          <a:latin typeface="Bradley Hand ITC" panose="03070402050302030203" pitchFamily="66" charset="0"/>
                        </a:rPr>
                        <a:t> level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baseline="0">
                          <a:latin typeface="Bradley Hand ITC" panose="03070402050302030203" pitchFamily="66" charset="0"/>
                        </a:rPr>
                        <a:t>(severity X likelihood)</a:t>
                      </a:r>
                      <a:endParaRPr lang="en-GB" sz="1600" b="1" dirty="0">
                        <a:latin typeface="Bradley Hand ITC" panose="03070402050302030203"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9966"/>
                    </a:solidFill>
                  </a:tcPr>
                </a:tc>
                <a:extLst>
                  <a:ext uri="{0D108BD9-81ED-4DB2-BD59-A6C34878D82A}">
                    <a16:rowId xmlns:a16="http://schemas.microsoft.com/office/drawing/2014/main" val="934564004"/>
                  </a:ext>
                </a:extLst>
              </a:tr>
              <a:tr h="1229567">
                <a:tc>
                  <a:txBody>
                    <a:bodyPr/>
                    <a:lstStyle/>
                    <a:p>
                      <a:r>
                        <a:rPr lang="en-US" sz="1600" b="1">
                          <a:latin typeface="Bradley Hand ITC" panose="03070402050302030203" pitchFamily="66" charset="0"/>
                        </a:rPr>
                        <a:t>Physical injury</a:t>
                      </a:r>
                      <a:endParaRPr lang="en-GB" sz="1600" b="1" dirty="0">
                        <a:latin typeface="Bradley Hand ITC" panose="03070402050302030203"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r>
                        <a:rPr lang="en-GB" sz="1600" b="1">
                          <a:latin typeface="Bradley Hand ITC" panose="03070402050302030203" pitchFamily="66" charset="0"/>
                        </a:rPr>
                        <a:t>7,300 were treated in field hospital for battlefield injuries, non-combat wounds or disease. 220,000 British personnel have served so far in the Iraq and Afghan campaigns.</a:t>
                      </a:r>
                      <a:endParaRPr lang="en-GB" sz="1600" b="1" dirty="0">
                        <a:latin typeface="Bradley Hand ITC" panose="03070402050302030203"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r>
                        <a:rPr lang="en-US" sz="1600" b="1">
                          <a:latin typeface="Bradley Hand ITC" panose="03070402050302030203" pitchFamily="66" charset="0"/>
                        </a:rPr>
                        <a:t>7</a:t>
                      </a:r>
                      <a:endParaRPr lang="en-GB" sz="1600" b="1" dirty="0">
                        <a:latin typeface="Bradley Hand ITC" panose="03070402050302030203"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r>
                        <a:rPr lang="en-GB" sz="1600" b="1">
                          <a:latin typeface="Bradley Hand ITC" panose="03070402050302030203" pitchFamily="66" charset="0"/>
                        </a:rPr>
                        <a:t>0.033</a:t>
                      </a:r>
                      <a:endParaRPr lang="en-GB" sz="1600" b="1" dirty="0">
                        <a:latin typeface="Bradley Hand ITC" panose="03070402050302030203"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r>
                        <a:rPr lang="en-US" sz="1600" b="1">
                          <a:latin typeface="Bradley Hand ITC" panose="03070402050302030203" pitchFamily="66" charset="0"/>
                        </a:rPr>
                        <a:t>0.231</a:t>
                      </a:r>
                      <a:endParaRPr lang="en-GB" sz="1600" b="1" dirty="0">
                        <a:latin typeface="Bradley Hand ITC" panose="03070402050302030203"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2608074165"/>
                  </a:ext>
                </a:extLst>
              </a:tr>
              <a:tr h="54329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a:latin typeface="Bradley Hand ITC" panose="03070402050302030203" pitchFamily="66" charset="0"/>
                        </a:rPr>
                        <a:t>Mental health problems such as PTSD</a:t>
                      </a:r>
                      <a:endParaRPr lang="en-US" sz="1600" b="1" dirty="0">
                        <a:latin typeface="Bradley Hand ITC" panose="03070402050302030203"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r>
                        <a:rPr lang="en-US" sz="1600" b="1">
                          <a:latin typeface="Bradley Hand ITC" panose="03070402050302030203" pitchFamily="66" charset="0"/>
                        </a:rPr>
                        <a:t>Figures are disputed. Help for Heroes say 59,992 (27.2 per cent) </a:t>
                      </a:r>
                      <a:endParaRPr lang="en-GB" sz="1600" b="1" dirty="0">
                        <a:latin typeface="Bradley Hand ITC" panose="03070402050302030203"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r>
                        <a:rPr lang="en-US" sz="1600" b="1">
                          <a:latin typeface="Bradley Hand ITC" panose="03070402050302030203" pitchFamily="66" charset="0"/>
                        </a:rPr>
                        <a:t>8</a:t>
                      </a:r>
                      <a:endParaRPr lang="en-GB" sz="1600" b="1" dirty="0">
                        <a:latin typeface="Bradley Hand ITC" panose="03070402050302030203"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r>
                        <a:rPr lang="en-US" sz="1600" b="1">
                          <a:latin typeface="Bradley Hand ITC" panose="03070402050302030203" pitchFamily="66" charset="0"/>
                        </a:rPr>
                        <a:t>0.272</a:t>
                      </a:r>
                      <a:endParaRPr lang="en-GB" sz="1600" b="1" dirty="0">
                        <a:latin typeface="Bradley Hand ITC" panose="03070402050302030203"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r>
                        <a:rPr lang="en-US" sz="1600" b="1">
                          <a:latin typeface="Bradley Hand ITC" panose="03070402050302030203" pitchFamily="66" charset="0"/>
                        </a:rPr>
                        <a:t>2.176</a:t>
                      </a:r>
                      <a:endParaRPr lang="en-GB" sz="1600" b="1" dirty="0">
                        <a:latin typeface="Bradley Hand ITC" panose="03070402050302030203"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1856628374"/>
                  </a:ext>
                </a:extLst>
              </a:tr>
              <a:tr h="100081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a:latin typeface="Bradley Hand ITC" panose="03070402050302030203" pitchFamily="66" charset="0"/>
                        </a:rPr>
                        <a:t>Economic problems after leaving</a:t>
                      </a:r>
                      <a:r>
                        <a:rPr lang="en-US" sz="1600" b="1" baseline="0">
                          <a:latin typeface="Bradley Hand ITC" panose="03070402050302030203" pitchFamily="66" charset="0"/>
                        </a:rPr>
                        <a:t> such as being jobless or homeless</a:t>
                      </a:r>
                      <a:endParaRPr lang="en-GB" sz="1600" b="1" dirty="0">
                        <a:latin typeface="Bradley Hand ITC" panose="03070402050302030203"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r>
                        <a:rPr lang="en-GB" sz="1600" b="1">
                          <a:latin typeface="Bradley Hand ITC" panose="03070402050302030203" pitchFamily="66" charset="0"/>
                        </a:rPr>
                        <a:t>50,000 are coping with mental health conditions, 10,000 are in prison, on parole or on probation and 6,000 have no permanent address (2018).</a:t>
                      </a:r>
                      <a:endParaRPr lang="en-GB" sz="1600" b="1" dirty="0">
                        <a:latin typeface="Bradley Hand ITC" panose="03070402050302030203"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r>
                        <a:rPr lang="en-US" sz="1600" b="1">
                          <a:latin typeface="Bradley Hand ITC" panose="03070402050302030203" pitchFamily="66" charset="0"/>
                        </a:rPr>
                        <a:t>8</a:t>
                      </a:r>
                      <a:endParaRPr lang="en-GB" sz="1600" b="1" dirty="0">
                        <a:latin typeface="Bradley Hand ITC" panose="03070402050302030203"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r>
                        <a:rPr lang="en-US" sz="1600" b="1">
                          <a:latin typeface="Bradley Hand ITC" panose="03070402050302030203" pitchFamily="66" charset="0"/>
                        </a:rPr>
                        <a:t>0.1</a:t>
                      </a:r>
                      <a:endParaRPr lang="en-GB" sz="1600" b="1" dirty="0">
                        <a:latin typeface="Bradley Hand ITC" panose="03070402050302030203"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r>
                        <a:rPr lang="en-US" sz="1600" b="1">
                          <a:latin typeface="Bradley Hand ITC" panose="03070402050302030203" pitchFamily="66" charset="0"/>
                        </a:rPr>
                        <a:t>0.8</a:t>
                      </a:r>
                      <a:endParaRPr lang="en-GB" sz="1600" b="1" dirty="0">
                        <a:latin typeface="Bradley Hand ITC" panose="03070402050302030203"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3243851324"/>
                  </a:ext>
                </a:extLst>
              </a:tr>
              <a:tr h="886432">
                <a:tc>
                  <a:txBody>
                    <a:bodyPr/>
                    <a:lstStyle/>
                    <a:p>
                      <a:r>
                        <a:rPr lang="en-US" sz="1600" b="1">
                          <a:latin typeface="Bradley Hand ITC" panose="03070402050302030203" pitchFamily="66" charset="0"/>
                        </a:rPr>
                        <a:t>Being bullied in the Army</a:t>
                      </a:r>
                      <a:endParaRPr lang="en-GB" sz="1600" b="1" dirty="0">
                        <a:latin typeface="Bradley Hand ITC" panose="03070402050302030203"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r>
                        <a:rPr lang="en-US" sz="1400" b="1">
                          <a:latin typeface="Bradley Hand ITC" panose="03070402050302030203" pitchFamily="66" charset="0"/>
                        </a:rPr>
                        <a:t>We don’t know exactly how common it is – the government is doing a review.</a:t>
                      </a:r>
                      <a:r>
                        <a:rPr lang="en-US" sz="1400" b="1" baseline="0">
                          <a:latin typeface="Bradley Hand ITC" panose="03070402050302030203" pitchFamily="66" charset="0"/>
                        </a:rPr>
                        <a:t> Some recruits have killed themselves after bullying.</a:t>
                      </a:r>
                      <a:endParaRPr lang="en-GB" sz="1400" b="1" dirty="0">
                        <a:latin typeface="Bradley Hand ITC" panose="03070402050302030203"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endParaRPr lang="en-GB" sz="1600" b="1" dirty="0">
                        <a:latin typeface="Bradley Hand ITC" panose="03070402050302030203"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endParaRPr lang="en-GB" sz="1600" b="1" dirty="0">
                        <a:latin typeface="Bradley Hand ITC" panose="03070402050302030203"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endParaRPr lang="en-GB" sz="1600" b="1" dirty="0">
                        <a:latin typeface="Bradley Hand ITC" panose="03070402050302030203"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3625385130"/>
                  </a:ext>
                </a:extLst>
              </a:tr>
              <a:tr h="700567">
                <a:tc>
                  <a:txBody>
                    <a:bodyPr/>
                    <a:lstStyle/>
                    <a:p>
                      <a:r>
                        <a:rPr lang="en-US" sz="1600" b="1">
                          <a:latin typeface="Bradley Hand ITC" panose="03070402050302030203" pitchFamily="66" charset="0"/>
                        </a:rPr>
                        <a:t>Death</a:t>
                      </a:r>
                      <a:endParaRPr lang="en-GB" sz="1600" b="1" dirty="0">
                        <a:latin typeface="Bradley Hand ITC" panose="03070402050302030203"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r>
                        <a:rPr lang="en-US" sz="1600" b="1">
                          <a:latin typeface="Bradley Hand ITC" panose="03070402050302030203" pitchFamily="66" charset="0"/>
                        </a:rPr>
                        <a:t>456+179 out of 220,000 soldiers in Iraq and Afghanistan died, </a:t>
                      </a:r>
                      <a:r>
                        <a:rPr lang="en-US" sz="1100" b="1">
                          <a:latin typeface="Bradley Hand ITC" panose="03070402050302030203" pitchFamily="66" charset="0"/>
                        </a:rPr>
                        <a:t>but not all wars are the same and not all soldiers fight.</a:t>
                      </a:r>
                      <a:endParaRPr lang="en-GB" sz="1100" b="1" dirty="0">
                        <a:latin typeface="Bradley Hand ITC" panose="03070402050302030203"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r>
                        <a:rPr lang="en-US" sz="1600" b="1">
                          <a:latin typeface="Bradley Hand ITC" panose="03070402050302030203" pitchFamily="66" charset="0"/>
                        </a:rPr>
                        <a:t>10</a:t>
                      </a:r>
                      <a:endParaRPr lang="en-GB" sz="1600" b="1" dirty="0">
                        <a:latin typeface="Bradley Hand ITC" panose="03070402050302030203"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r>
                        <a:rPr lang="en-GB" sz="1600" b="1">
                          <a:latin typeface="Bradley Hand ITC" panose="03070402050302030203" pitchFamily="66" charset="0"/>
                        </a:rPr>
                        <a:t>0.0027</a:t>
                      </a:r>
                      <a:endParaRPr lang="en-GB" sz="1600" b="1" dirty="0">
                        <a:latin typeface="Bradley Hand ITC" panose="03070402050302030203"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a:txBody>
                    <a:bodyPr/>
                    <a:lstStyle/>
                    <a:p>
                      <a:r>
                        <a:rPr lang="en-US" sz="1600" b="1">
                          <a:latin typeface="Bradley Hand ITC" panose="03070402050302030203" pitchFamily="66" charset="0"/>
                        </a:rPr>
                        <a:t>0.027</a:t>
                      </a:r>
                      <a:endParaRPr lang="en-GB" sz="1600" b="1" dirty="0">
                        <a:latin typeface="Bradley Hand ITC" panose="03070402050302030203"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2536486341"/>
                  </a:ext>
                </a:extLst>
              </a:tr>
              <a:tr h="323717">
                <a:tc>
                  <a:txBody>
                    <a:bodyPr/>
                    <a:lstStyle/>
                    <a:p>
                      <a:r>
                        <a:rPr lang="en-US" sz="1600" b="1">
                          <a:latin typeface="Bradley Hand ITC" panose="03070402050302030203" pitchFamily="66" charset="0"/>
                        </a:rPr>
                        <a:t>Seeing friends hurt</a:t>
                      </a:r>
                      <a:endParaRPr lang="en-GB" sz="1600" b="1" dirty="0">
                        <a:latin typeface="Bradley Hand ITC" panose="03070402050302030203"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gridSpan="4">
                  <a:txBody>
                    <a:bodyPr/>
                    <a:lstStyle/>
                    <a:p>
                      <a:r>
                        <a:rPr lang="en-US" sz="1600" b="1">
                          <a:latin typeface="Bradley Hand ITC" panose="03070402050302030203" pitchFamily="66" charset="0"/>
                        </a:rPr>
                        <a:t>This is very hard to study – estimate.</a:t>
                      </a:r>
                      <a:endParaRPr lang="en-GB" sz="1600" b="1" dirty="0">
                        <a:latin typeface="Bradley Hand ITC" panose="03070402050302030203"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hMerge="1">
                  <a:txBody>
                    <a:bodyPr/>
                    <a:lstStyle/>
                    <a:p>
                      <a:endParaRPr lang="en-GB" sz="1600" b="1" dirty="0">
                        <a:latin typeface="Bradley Hand ITC" panose="03070402050302030203"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hMerge="1">
                  <a:txBody>
                    <a:bodyPr/>
                    <a:lstStyle/>
                    <a:p>
                      <a:endParaRPr lang="en-GB" sz="1600" b="1" dirty="0">
                        <a:latin typeface="Bradley Hand ITC" panose="03070402050302030203"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hMerge="1">
                  <a:txBody>
                    <a:bodyPr/>
                    <a:lstStyle/>
                    <a:p>
                      <a:endParaRPr lang="en-GB" sz="1600" b="1" dirty="0">
                        <a:latin typeface="Bradley Hand ITC" panose="03070402050302030203"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1300065116"/>
                  </a:ext>
                </a:extLst>
              </a:tr>
              <a:tr h="108671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a:latin typeface="Bradley Hand ITC" panose="03070402050302030203" pitchFamily="66" charset="0"/>
                        </a:rPr>
                        <a:t>“Moral injury”</a:t>
                      </a:r>
                      <a:endParaRPr lang="en-GB" sz="1800" b="1">
                        <a:latin typeface="Bradley Hand ITC" panose="03070402050302030203" pitchFamily="66" charset="0"/>
                      </a:endParaRPr>
                    </a:p>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gridSpan="4">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a:latin typeface="Bradley Hand ITC" panose="03070402050302030203" pitchFamily="66" charset="0"/>
                        </a:rPr>
                        <a:t>Put another way, guilt.</a:t>
                      </a:r>
                      <a:r>
                        <a:rPr lang="en-US" sz="1600" b="1" baseline="0">
                          <a:latin typeface="Bradley Hand ITC" panose="03070402050302030203" pitchFamily="66" charset="0"/>
                        </a:rPr>
                        <a:t> This is the sense that you have done something against your own values that can never be undone. </a:t>
                      </a:r>
                      <a:r>
                        <a:rPr lang="en-US" sz="1600" b="1" baseline="0">
                          <a:latin typeface="Bradley Hand ITC" panose="03070402050302030203" pitchFamily="66" charset="0"/>
                          <a:hlinkClick r:id="rId3" action="ppaction://hlinksldjump"/>
                        </a:rPr>
                        <a:t>More</a:t>
                      </a:r>
                      <a:endParaRPr lang="en-GB" sz="1600" b="1" dirty="0">
                        <a:latin typeface="Bradley Hand ITC" panose="03070402050302030203"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hMerge="1">
                  <a:txBody>
                    <a:bodyPr/>
                    <a:lstStyle/>
                    <a:p>
                      <a:endParaRPr lang="en-GB" sz="1600" b="1" dirty="0">
                        <a:latin typeface="Bradley Hand ITC" panose="03070402050302030203"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hMerge="1">
                  <a:txBody>
                    <a:bodyPr/>
                    <a:lstStyle/>
                    <a:p>
                      <a:endParaRPr lang="en-GB" sz="1600" b="1" dirty="0">
                        <a:latin typeface="Bradley Hand ITC" panose="03070402050302030203"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tc hMerge="1">
                  <a:txBody>
                    <a:bodyPr/>
                    <a:lstStyle/>
                    <a:p>
                      <a:endParaRPr lang="en-GB" sz="1600" b="1" dirty="0">
                        <a:latin typeface="Bradley Hand ITC" panose="03070402050302030203" pitchFamily="66"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CC"/>
                    </a:solidFill>
                  </a:tcPr>
                </a:tc>
                <a:extLst>
                  <a:ext uri="{0D108BD9-81ED-4DB2-BD59-A6C34878D82A}">
                    <a16:rowId xmlns:a16="http://schemas.microsoft.com/office/drawing/2014/main" val="4072852720"/>
                  </a:ext>
                </a:extLst>
              </a:tr>
            </a:tbl>
          </a:graphicData>
        </a:graphic>
      </p:graphicFrame>
    </p:spTree>
    <p:extLst>
      <p:ext uri="{BB962C8B-B14F-4D97-AF65-F5344CB8AC3E}">
        <p14:creationId xmlns:p14="http://schemas.microsoft.com/office/powerpoint/2010/main" val="11719130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1041400" y="417857"/>
            <a:ext cx="8890000" cy="1325563"/>
          </a:xfrm>
          <a:prstGeom prst="rect">
            <a:avLst/>
          </a:prstGeom>
          <a:solidFill>
            <a:srgbClr val="0070C0">
              <a:alpha val="50000"/>
            </a:srgbClr>
          </a:solidFill>
        </p:spPr>
        <p:style>
          <a:lnRef idx="0">
            <a:scrgbClr r="0" g="0" b="0"/>
          </a:lnRef>
          <a:fillRef idx="0">
            <a:scrgbClr r="0" g="0" b="0"/>
          </a:fillRef>
          <a:effectRef idx="0">
            <a:scrgbClr r="0" g="0" b="0"/>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Arial" panose="020B0604020202020204" pitchFamily="34" charset="0"/>
                <a:ea typeface="+mn-ea"/>
                <a:cs typeface="Arial" panose="020B0604020202020204" pitchFamily="34" charset="0"/>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dirty="0"/>
              <a:t>“Moral injury”</a:t>
            </a:r>
            <a:endParaRPr lang="en-GB" dirty="0"/>
          </a:p>
        </p:txBody>
      </p:sp>
      <p:pic>
        <p:nvPicPr>
          <p:cNvPr id="2" name="Picture 1"/>
          <p:cNvPicPr>
            <a:picLocks noChangeAspect="1"/>
          </p:cNvPicPr>
          <p:nvPr/>
        </p:nvPicPr>
        <p:blipFill>
          <a:blip r:embed="rId3"/>
          <a:stretch>
            <a:fillRect/>
          </a:stretch>
        </p:blipFill>
        <p:spPr>
          <a:xfrm>
            <a:off x="4970632" y="677138"/>
            <a:ext cx="5704758" cy="3666549"/>
          </a:xfrm>
          <a:prstGeom prst="rect">
            <a:avLst/>
          </a:prstGeom>
          <a:effectLst>
            <a:outerShdw blurRad="50800" dist="38100" dir="5400000" algn="t" rotWithShape="0">
              <a:prstClr val="black">
                <a:alpha val="40000"/>
              </a:prstClr>
            </a:outerShdw>
          </a:effectLst>
        </p:spPr>
      </p:pic>
      <p:pic>
        <p:nvPicPr>
          <p:cNvPr id="5" name="Picture 4"/>
          <p:cNvPicPr>
            <a:picLocks noChangeAspect="1"/>
          </p:cNvPicPr>
          <p:nvPr/>
        </p:nvPicPr>
        <p:blipFill>
          <a:blip r:embed="rId4"/>
          <a:stretch>
            <a:fillRect/>
          </a:stretch>
        </p:blipFill>
        <p:spPr>
          <a:xfrm>
            <a:off x="852796" y="3142573"/>
            <a:ext cx="6092207" cy="3065442"/>
          </a:xfrm>
          <a:prstGeom prst="rect">
            <a:avLst/>
          </a:prstGeom>
          <a:effectLst>
            <a:outerShdw blurRad="50800" dist="38100" dir="5400000" algn="t" rotWithShape="0">
              <a:prstClr val="black">
                <a:alpha val="40000"/>
              </a:prstClr>
            </a:outerShdw>
          </a:effectLst>
        </p:spPr>
      </p:pic>
      <p:pic>
        <p:nvPicPr>
          <p:cNvPr id="7" name="Content Placeholder 6" descr="A close up of a sign&#10;&#10;Description automatically generated">
            <a:hlinkClick r:id="rId5"/>
            <a:extLst>
              <a:ext uri="{FF2B5EF4-FFF2-40B4-BE49-F238E27FC236}">
                <a16:creationId xmlns:a16="http://schemas.microsoft.com/office/drawing/2014/main" id="{F7FA2B9D-C819-47D4-A7AF-E47104842333}"/>
              </a:ext>
            </a:extLst>
          </p:cNvPr>
          <p:cNvPicPr>
            <a:picLocks noGrp="1" noChangeAspect="1"/>
          </p:cNvPicPr>
          <p:nvPr>
            <p:ph idx="1"/>
          </p:nvPr>
        </p:nvPicPr>
        <p:blipFill>
          <a:blip r:embed="rId6" cstate="print">
            <a:extLst>
              <a:ext uri="{28A0092B-C50C-407E-A947-70E740481C1C}">
                <a14:useLocalDpi xmlns:a14="http://schemas.microsoft.com/office/drawing/2010/main" val="0"/>
              </a:ext>
            </a:extLst>
          </a:blip>
          <a:stretch>
            <a:fillRect/>
          </a:stretch>
        </p:blipFill>
        <p:spPr>
          <a:xfrm>
            <a:off x="7981853" y="3862301"/>
            <a:ext cx="3599411" cy="2024149"/>
          </a:xfrm>
        </p:spPr>
      </p:pic>
      <p:sp>
        <p:nvSpPr>
          <p:cNvPr id="3" name="Rectangle 2">
            <a:extLst>
              <a:ext uri="{FF2B5EF4-FFF2-40B4-BE49-F238E27FC236}">
                <a16:creationId xmlns:a16="http://schemas.microsoft.com/office/drawing/2014/main" id="{4D02C9BD-8A0A-4CBA-9A71-60CB79EA5CC4}"/>
              </a:ext>
            </a:extLst>
          </p:cNvPr>
          <p:cNvSpPr/>
          <p:nvPr/>
        </p:nvSpPr>
        <p:spPr>
          <a:xfrm>
            <a:off x="8038906" y="5886450"/>
            <a:ext cx="3599411" cy="81632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Watch Veterans sharing their </a:t>
            </a:r>
            <a:r>
              <a:rPr lang="en-GB" dirty="0">
                <a:hlinkClick r:id="rId5"/>
              </a:rPr>
              <a:t>wartime</a:t>
            </a:r>
            <a:r>
              <a:rPr lang="en-GB" dirty="0"/>
              <a:t> experiences</a:t>
            </a:r>
          </a:p>
        </p:txBody>
      </p:sp>
    </p:spTree>
    <p:extLst>
      <p:ext uri="{BB962C8B-B14F-4D97-AF65-F5344CB8AC3E}">
        <p14:creationId xmlns:p14="http://schemas.microsoft.com/office/powerpoint/2010/main" val="14817351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30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92200" y="2720180"/>
            <a:ext cx="10261600" cy="3456782"/>
          </a:xfrm>
        </p:spPr>
        <p:txBody>
          <a:bodyPr/>
          <a:lstStyle/>
          <a:p>
            <a:r>
              <a:rPr lang="en-US" dirty="0">
                <a:solidFill>
                  <a:schemeClr val="bg1"/>
                </a:solidFill>
              </a:rPr>
              <a:t>What should we remember?</a:t>
            </a:r>
            <a:endParaRPr lang="en-GB" dirty="0">
              <a:solidFill>
                <a:schemeClr val="bg1"/>
              </a:solidFill>
            </a:endParaRPr>
          </a:p>
        </p:txBody>
      </p:sp>
      <p:sp>
        <p:nvSpPr>
          <p:cNvPr id="4" name="Title 1"/>
          <p:cNvSpPr txBox="1">
            <a:spLocks/>
          </p:cNvSpPr>
          <p:nvPr/>
        </p:nvSpPr>
        <p:spPr>
          <a:xfrm>
            <a:off x="1092200" y="1394617"/>
            <a:ext cx="8890000" cy="972345"/>
          </a:xfrm>
          <a:prstGeom prst="rect">
            <a:avLst/>
          </a:prstGeom>
          <a:solidFill>
            <a:srgbClr val="0070C0">
              <a:alpha val="50000"/>
            </a:srgbClr>
          </a:solidFill>
        </p:spPr>
        <p:style>
          <a:lnRef idx="0">
            <a:scrgbClr r="0" g="0" b="0"/>
          </a:lnRef>
          <a:fillRef idx="0">
            <a:scrgbClr r="0" g="0" b="0"/>
          </a:fillRef>
          <a:effectRef idx="0">
            <a:scrgbClr r="0" g="0" b="0"/>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Arial" panose="020B0604020202020204" pitchFamily="34" charset="0"/>
                <a:ea typeface="+mn-ea"/>
                <a:cs typeface="Arial" panose="020B0604020202020204" pitchFamily="34" charset="0"/>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dirty="0"/>
              <a:t>Remembrance</a:t>
            </a:r>
            <a:endParaRPr lang="en-GB" dirty="0"/>
          </a:p>
        </p:txBody>
      </p:sp>
      <p:pic>
        <p:nvPicPr>
          <p:cNvPr id="6" name="Picture 5"/>
          <p:cNvPicPr>
            <a:picLocks noChangeAspect="1"/>
          </p:cNvPicPr>
          <p:nvPr/>
        </p:nvPicPr>
        <p:blipFill>
          <a:blip r:embed="rId3">
            <a:duotone>
              <a:prstClr val="black"/>
              <a:srgbClr val="FF0000">
                <a:tint val="45000"/>
                <a:satMod val="400000"/>
              </a:srgbClr>
            </a:duotone>
          </a:blip>
          <a:stretch>
            <a:fillRect/>
          </a:stretch>
        </p:blipFill>
        <p:spPr>
          <a:xfrm>
            <a:off x="992737" y="3206576"/>
            <a:ext cx="6588851" cy="2568927"/>
          </a:xfrm>
          <a:prstGeom prst="rect">
            <a:avLst/>
          </a:prstGeom>
        </p:spPr>
      </p:pic>
      <p:pic>
        <p:nvPicPr>
          <p:cNvPr id="7" name="Picture 6"/>
          <p:cNvPicPr>
            <a:picLocks noChangeAspect="1"/>
          </p:cNvPicPr>
          <p:nvPr/>
        </p:nvPicPr>
        <p:blipFill>
          <a:blip r:embed="rId3">
            <a:grayscl/>
          </a:blip>
          <a:stretch>
            <a:fillRect/>
          </a:stretch>
        </p:blipFill>
        <p:spPr>
          <a:xfrm>
            <a:off x="992736" y="3206575"/>
            <a:ext cx="6588851" cy="2568927"/>
          </a:xfrm>
          <a:prstGeom prst="rect">
            <a:avLst/>
          </a:prstGeom>
        </p:spPr>
      </p:pic>
      <p:pic>
        <p:nvPicPr>
          <p:cNvPr id="5" name="Picture 4" descr="A close up of a sign&#10;&#10;Description automatically generated">
            <a:hlinkClick r:id="rId4"/>
            <a:extLst>
              <a:ext uri="{FF2B5EF4-FFF2-40B4-BE49-F238E27FC236}">
                <a16:creationId xmlns:a16="http://schemas.microsoft.com/office/drawing/2014/main" id="{FD5631C6-B101-412C-81BE-6DF84F504FB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97014" y="2805116"/>
            <a:ext cx="4102786" cy="2307818"/>
          </a:xfrm>
          <a:prstGeom prst="rect">
            <a:avLst/>
          </a:prstGeom>
        </p:spPr>
      </p:pic>
      <p:sp>
        <p:nvSpPr>
          <p:cNvPr id="2" name="Rectangle 1">
            <a:extLst>
              <a:ext uri="{FF2B5EF4-FFF2-40B4-BE49-F238E27FC236}">
                <a16:creationId xmlns:a16="http://schemas.microsoft.com/office/drawing/2014/main" id="{A42AC67D-68DD-4D7B-BE67-CFBA2B751F92}"/>
              </a:ext>
            </a:extLst>
          </p:cNvPr>
          <p:cNvSpPr/>
          <p:nvPr/>
        </p:nvSpPr>
        <p:spPr>
          <a:xfrm>
            <a:off x="6997014" y="5070467"/>
            <a:ext cx="4102786" cy="8878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Watch </a:t>
            </a:r>
            <a:r>
              <a:rPr lang="en-GB" dirty="0">
                <a:hlinkClick r:id="rId4"/>
              </a:rPr>
              <a:t>‘Remembrance</a:t>
            </a:r>
            <a:r>
              <a:rPr lang="en-GB" dirty="0"/>
              <a:t>’ sequence from </a:t>
            </a:r>
          </a:p>
          <a:p>
            <a:pPr algn="ctr"/>
            <a:r>
              <a:rPr lang="en-GB" dirty="0">
                <a:hlinkClick r:id="rId4"/>
              </a:rPr>
              <a:t>War</a:t>
            </a:r>
            <a:r>
              <a:rPr lang="en-GB" dirty="0"/>
              <a:t> School</a:t>
            </a:r>
          </a:p>
        </p:txBody>
      </p:sp>
    </p:spTree>
    <p:extLst>
      <p:ext uri="{BB962C8B-B14F-4D97-AF65-F5344CB8AC3E}">
        <p14:creationId xmlns:p14="http://schemas.microsoft.com/office/powerpoint/2010/main" val="4083236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3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A9A014-6DBC-4526-B5CD-9ECCB45A2354}"/>
              </a:ext>
            </a:extLst>
          </p:cNvPr>
          <p:cNvSpPr>
            <a:spLocks noGrp="1"/>
          </p:cNvSpPr>
          <p:nvPr>
            <p:ph idx="1"/>
          </p:nvPr>
        </p:nvSpPr>
        <p:spPr>
          <a:xfrm>
            <a:off x="838200" y="2590800"/>
            <a:ext cx="10515600" cy="1581150"/>
          </a:xfrm>
          <a:solidFill>
            <a:schemeClr val="accent1">
              <a:lumMod val="20000"/>
              <a:lumOff val="80000"/>
              <a:alpha val="50196"/>
            </a:schemeClr>
          </a:solidFill>
        </p:spPr>
        <p:txBody>
          <a:bodyPr/>
          <a:lstStyle/>
          <a:p>
            <a:r>
              <a:rPr lang="en-GB" dirty="0"/>
              <a:t>This is the question we started with.</a:t>
            </a:r>
          </a:p>
          <a:p>
            <a:r>
              <a:rPr lang="en-GB" dirty="0"/>
              <a:t>Write a reflection on how you think war and the military affect our lives in Britain, and your feelings about that.</a:t>
            </a:r>
          </a:p>
        </p:txBody>
      </p:sp>
      <p:sp>
        <p:nvSpPr>
          <p:cNvPr id="4" name="Title 2">
            <a:extLst>
              <a:ext uri="{FF2B5EF4-FFF2-40B4-BE49-F238E27FC236}">
                <a16:creationId xmlns:a16="http://schemas.microsoft.com/office/drawing/2014/main" id="{8305BA1D-7A04-4755-B795-7073BDC6BBCE}"/>
              </a:ext>
            </a:extLst>
          </p:cNvPr>
          <p:cNvSpPr txBox="1">
            <a:spLocks/>
          </p:cNvSpPr>
          <p:nvPr/>
        </p:nvSpPr>
        <p:spPr>
          <a:xfrm>
            <a:off x="838200" y="681038"/>
            <a:ext cx="8037471" cy="1325563"/>
          </a:xfrm>
          <a:prstGeom prst="rect">
            <a:avLst/>
          </a:prstGeom>
          <a:solidFill>
            <a:srgbClr val="00B0F0">
              <a:alpha val="50000"/>
            </a:srgbClr>
          </a:solidFill>
        </p:spPr>
        <p:style>
          <a:lnRef idx="0">
            <a:scrgbClr r="0" g="0" b="0"/>
          </a:lnRef>
          <a:fillRef idx="0">
            <a:scrgbClr r="0" g="0" b="0"/>
          </a:fillRef>
          <a:effectRef idx="0">
            <a:scrgbClr r="0" g="0" b="0"/>
          </a:effectRef>
          <a:fontRef idx="minor">
            <a:schemeClr val="lt1"/>
          </a:fontRef>
        </p:style>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lt1"/>
                </a:solidFill>
                <a:latin typeface="Arial" panose="020B0604020202020204" pitchFamily="34" charset="0"/>
                <a:ea typeface="+mn-ea"/>
                <a:cs typeface="Arial" panose="020B0604020202020204" pitchFamily="34" charset="0"/>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r>
              <a:rPr lang="en-US" dirty="0"/>
              <a:t>How do war and the military </a:t>
            </a:r>
            <a:br>
              <a:rPr lang="en-US" dirty="0"/>
            </a:br>
            <a:r>
              <a:rPr lang="en-US" dirty="0"/>
              <a:t>affect us in Britain?</a:t>
            </a:r>
            <a:endParaRPr lang="en-GB" dirty="0"/>
          </a:p>
        </p:txBody>
      </p:sp>
    </p:spTree>
    <p:extLst>
      <p:ext uri="{BB962C8B-B14F-4D97-AF65-F5344CB8AC3E}">
        <p14:creationId xmlns:p14="http://schemas.microsoft.com/office/powerpoint/2010/main" val="1105846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6014" y="953516"/>
            <a:ext cx="8990036" cy="2300352"/>
          </a:xfrm>
          <a:solidFill>
            <a:srgbClr val="0070C0">
              <a:alpha val="50000"/>
            </a:srgbClr>
          </a:solidFill>
          <a:ln>
            <a:noFill/>
          </a:ln>
        </p:spPr>
        <p:style>
          <a:lnRef idx="0">
            <a:scrgbClr r="0" g="0" b="0"/>
          </a:lnRef>
          <a:fillRef idx="0">
            <a:scrgbClr r="0" g="0" b="0"/>
          </a:fillRef>
          <a:effectRef idx="0">
            <a:scrgbClr r="0" g="0" b="0"/>
          </a:effectRef>
          <a:fontRef idx="minor">
            <a:schemeClr val="lt1"/>
          </a:fontRef>
        </p:style>
        <p:txBody>
          <a:bodyPr>
            <a:normAutofit/>
          </a:bodyPr>
          <a:lstStyle/>
          <a:p>
            <a:r>
              <a:rPr lang="en-US" sz="3600" dirty="0"/>
              <a:t>These learning materials were developed by Quakers in Britain as a companion to </a:t>
            </a:r>
            <a:r>
              <a:rPr lang="en-US" sz="3600" i="1" dirty="0"/>
              <a:t>War School</a:t>
            </a:r>
            <a:endParaRPr lang="en-GB" sz="3600" i="1" dirty="0"/>
          </a:p>
        </p:txBody>
      </p:sp>
      <p:grpSp>
        <p:nvGrpSpPr>
          <p:cNvPr id="4" name="Group 3"/>
          <p:cNvGrpSpPr/>
          <p:nvPr/>
        </p:nvGrpSpPr>
        <p:grpSpPr>
          <a:xfrm>
            <a:off x="8826873" y="3457361"/>
            <a:ext cx="1479177" cy="2084294"/>
            <a:chOff x="9641541" y="820271"/>
            <a:chExt cx="1479177" cy="2084294"/>
          </a:xfrm>
        </p:grpSpPr>
        <p:sp>
          <p:nvSpPr>
            <p:cNvPr id="5" name="Rectangle 4"/>
            <p:cNvSpPr/>
            <p:nvPr userDrawn="1"/>
          </p:nvSpPr>
          <p:spPr>
            <a:xfrm>
              <a:off x="9641541" y="820271"/>
              <a:ext cx="1479177" cy="20842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6" name="Picture 5">
              <a:hlinkClick r:id="rId3"/>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806819" y="967432"/>
              <a:ext cx="1165981" cy="1165981"/>
            </a:xfrm>
            <a:prstGeom prst="rect">
              <a:avLst/>
            </a:prstGeom>
          </p:spPr>
        </p:pic>
        <p:sp>
          <p:nvSpPr>
            <p:cNvPr id="7" name="TextBox 6"/>
            <p:cNvSpPr txBox="1"/>
            <p:nvPr userDrawn="1"/>
          </p:nvSpPr>
          <p:spPr>
            <a:xfrm>
              <a:off x="9769289" y="2239407"/>
              <a:ext cx="1351429" cy="461665"/>
            </a:xfrm>
            <a:prstGeom prst="rect">
              <a:avLst/>
            </a:prstGeom>
            <a:solidFill>
              <a:schemeClr val="bg1"/>
            </a:solidFill>
          </p:spPr>
          <p:txBody>
            <a:bodyPr wrap="square" rtlCol="0">
              <a:spAutoFit/>
            </a:bodyPr>
            <a:lstStyle/>
            <a:p>
              <a:r>
                <a:rPr lang="en-GB" sz="1200" dirty="0">
                  <a:latin typeface="Arial" panose="020B0604020202020204" pitchFamily="34" charset="0"/>
                  <a:cs typeface="Arial" panose="020B0604020202020204" pitchFamily="34" charset="0"/>
                </a:rPr>
                <a:t>Quaker Peace &amp; Social Witness</a:t>
              </a:r>
            </a:p>
          </p:txBody>
        </p:sp>
      </p:grpSp>
      <p:pic>
        <p:nvPicPr>
          <p:cNvPr id="8" name="Picture 7">
            <a:hlinkClick r:id="rId5"/>
          </p:cNvPr>
          <p:cNvPicPr>
            <a:picLocks noChangeAspect="1"/>
          </p:cNvPicPr>
          <p:nvPr/>
        </p:nvPicPr>
        <p:blipFill>
          <a:blip r:embed="rId6"/>
          <a:stretch>
            <a:fillRect/>
          </a:stretch>
        </p:blipFill>
        <p:spPr>
          <a:xfrm>
            <a:off x="5811032" y="3457361"/>
            <a:ext cx="2791995" cy="2084294"/>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925874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a:xfrm>
            <a:off x="10573339" y="6372200"/>
            <a:ext cx="1905000" cy="457200"/>
          </a:xfrm>
        </p:spPr>
        <p:txBody>
          <a:bodyPr/>
          <a:lstStyle/>
          <a:p>
            <a:fld id="{92739154-2355-4C39-8D2B-573E299DF65E}" type="slidenum">
              <a:rPr lang="en-GB" altLang="en-US" smtClean="0"/>
              <a:pPr/>
              <a:t>3</a:t>
            </a:fld>
            <a:endParaRPr lang="en-GB" altLang="en-US"/>
          </a:p>
        </p:txBody>
      </p:sp>
      <p:sp>
        <p:nvSpPr>
          <p:cNvPr id="6" name="TextBox 5"/>
          <p:cNvSpPr txBox="1"/>
          <p:nvPr/>
        </p:nvSpPr>
        <p:spPr>
          <a:xfrm>
            <a:off x="5884495" y="6505647"/>
            <a:ext cx="3190104" cy="400110"/>
          </a:xfrm>
          <a:prstGeom prst="rect">
            <a:avLst/>
          </a:prstGeom>
          <a:noFill/>
        </p:spPr>
        <p:txBody>
          <a:bodyPr wrap="none" rtlCol="0">
            <a:spAutoFit/>
          </a:bodyPr>
          <a:lstStyle/>
          <a:p>
            <a:r>
              <a:rPr lang="en-GB" sz="2000" dirty="0">
                <a:solidFill>
                  <a:schemeClr val="bg1">
                    <a:lumMod val="75000"/>
                  </a:schemeClr>
                </a:solidFill>
              </a:rPr>
              <a:t>www.quaker.org.uk/teaching</a:t>
            </a:r>
            <a:endParaRPr lang="en-GB" dirty="0">
              <a:solidFill>
                <a:schemeClr val="bg1">
                  <a:lumMod val="75000"/>
                </a:schemeClr>
              </a:solidFill>
            </a:endParaRPr>
          </a:p>
        </p:txBody>
      </p:sp>
      <p:graphicFrame>
        <p:nvGraphicFramePr>
          <p:cNvPr id="2" name="Table 1">
            <a:extLst>
              <a:ext uri="{FF2B5EF4-FFF2-40B4-BE49-F238E27FC236}">
                <a16:creationId xmlns:a16="http://schemas.microsoft.com/office/drawing/2014/main" id="{6D3A9947-E934-4C21-8294-F9221A95166A}"/>
              </a:ext>
            </a:extLst>
          </p:cNvPr>
          <p:cNvGraphicFramePr>
            <a:graphicFrameLocks noGrp="1"/>
          </p:cNvGraphicFramePr>
          <p:nvPr>
            <p:extLst>
              <p:ext uri="{D42A27DB-BD31-4B8C-83A1-F6EECF244321}">
                <p14:modId xmlns:p14="http://schemas.microsoft.com/office/powerpoint/2010/main" val="1499054164"/>
              </p:ext>
            </p:extLst>
          </p:nvPr>
        </p:nvGraphicFramePr>
        <p:xfrm>
          <a:off x="1698887" y="584477"/>
          <a:ext cx="8371133" cy="579120"/>
        </p:xfrm>
        <a:graphic>
          <a:graphicData uri="http://schemas.openxmlformats.org/drawingml/2006/table">
            <a:tbl>
              <a:tblPr firstRow="1" bandRow="1">
                <a:tableStyleId>{93296810-A885-4BE3-A3E7-6D5BEEA58F35}</a:tableStyleId>
              </a:tblPr>
              <a:tblGrid>
                <a:gridCol w="971649">
                  <a:extLst>
                    <a:ext uri="{9D8B030D-6E8A-4147-A177-3AD203B41FA5}">
                      <a16:colId xmlns:a16="http://schemas.microsoft.com/office/drawing/2014/main" val="2810934976"/>
                    </a:ext>
                  </a:extLst>
                </a:gridCol>
                <a:gridCol w="6278349">
                  <a:extLst>
                    <a:ext uri="{9D8B030D-6E8A-4147-A177-3AD203B41FA5}">
                      <a16:colId xmlns:a16="http://schemas.microsoft.com/office/drawing/2014/main" val="1971750747"/>
                    </a:ext>
                  </a:extLst>
                </a:gridCol>
                <a:gridCol w="1121135">
                  <a:extLst>
                    <a:ext uri="{9D8B030D-6E8A-4147-A177-3AD203B41FA5}">
                      <a16:colId xmlns:a16="http://schemas.microsoft.com/office/drawing/2014/main" val="2369603046"/>
                    </a:ext>
                  </a:extLst>
                </a:gridCol>
              </a:tblGrid>
              <a:tr h="404564">
                <a:tc>
                  <a:txBody>
                    <a:bodyPr/>
                    <a:lstStyle/>
                    <a:p>
                      <a:r>
                        <a:rPr lang="en-US" sz="1600" dirty="0"/>
                        <a:t>Aim: </a:t>
                      </a:r>
                      <a:endParaRPr lang="en-GB" sz="1600" dirty="0"/>
                    </a:p>
                  </a:txBody>
                  <a:tcPr>
                    <a:solidFill>
                      <a:srgbClr val="00B0F0"/>
                    </a:solidFill>
                  </a:tcPr>
                </a:tc>
                <a:tc>
                  <a:txBody>
                    <a:bodyPr/>
                    <a:lstStyle/>
                    <a:p>
                      <a:r>
                        <a:rPr lang="en-US" sz="1600" dirty="0"/>
                        <a:t>Explore</a:t>
                      </a:r>
                      <a:r>
                        <a:rPr lang="en-US" sz="1600" baseline="0" dirty="0"/>
                        <a:t> how the armed forces and military issues affect peoples live in Britain</a:t>
                      </a:r>
                      <a:endParaRPr lang="en-GB" sz="1600" b="0" dirty="0"/>
                    </a:p>
                  </a:txBody>
                  <a:tcPr>
                    <a:solidFill>
                      <a:srgbClr val="00B0F0"/>
                    </a:solidFill>
                  </a:tcPr>
                </a:tc>
                <a:tc>
                  <a:txBody>
                    <a:bodyPr/>
                    <a:lstStyle/>
                    <a:p>
                      <a:r>
                        <a:rPr lang="en-US" sz="1600" dirty="0"/>
                        <a:t>Age 15+</a:t>
                      </a:r>
                      <a:endParaRPr lang="en-GB" sz="1600" b="0" dirty="0"/>
                    </a:p>
                  </a:txBody>
                  <a:tcPr>
                    <a:solidFill>
                      <a:srgbClr val="00B0F0"/>
                    </a:solidFill>
                  </a:tcPr>
                </a:tc>
                <a:extLst>
                  <a:ext uri="{0D108BD9-81ED-4DB2-BD59-A6C34878D82A}">
                    <a16:rowId xmlns:a16="http://schemas.microsoft.com/office/drawing/2014/main" val="2294149163"/>
                  </a:ext>
                </a:extLst>
              </a:tr>
            </a:tbl>
          </a:graphicData>
        </a:graphic>
      </p:graphicFrame>
      <p:graphicFrame>
        <p:nvGraphicFramePr>
          <p:cNvPr id="4" name="Table 3">
            <a:extLst>
              <a:ext uri="{FF2B5EF4-FFF2-40B4-BE49-F238E27FC236}">
                <a16:creationId xmlns:a16="http://schemas.microsoft.com/office/drawing/2014/main" id="{D29C94BC-3AE5-4578-8908-9A3522D82155}"/>
              </a:ext>
            </a:extLst>
          </p:cNvPr>
          <p:cNvGraphicFramePr>
            <a:graphicFrameLocks noGrp="1"/>
          </p:cNvGraphicFramePr>
          <p:nvPr>
            <p:extLst>
              <p:ext uri="{D42A27DB-BD31-4B8C-83A1-F6EECF244321}">
                <p14:modId xmlns:p14="http://schemas.microsoft.com/office/powerpoint/2010/main" val="3822259394"/>
              </p:ext>
            </p:extLst>
          </p:nvPr>
        </p:nvGraphicFramePr>
        <p:xfrm>
          <a:off x="1698887" y="1254475"/>
          <a:ext cx="8371133" cy="5251172"/>
        </p:xfrm>
        <a:graphic>
          <a:graphicData uri="http://schemas.openxmlformats.org/drawingml/2006/table">
            <a:tbl>
              <a:tblPr firstRow="1" bandRow="1">
                <a:tableStyleId>{5C22544A-7EE6-4342-B048-85BDC9FD1C3A}</a:tableStyleId>
              </a:tblPr>
              <a:tblGrid>
                <a:gridCol w="7497866">
                  <a:extLst>
                    <a:ext uri="{9D8B030D-6E8A-4147-A177-3AD203B41FA5}">
                      <a16:colId xmlns:a16="http://schemas.microsoft.com/office/drawing/2014/main" val="3555044741"/>
                    </a:ext>
                  </a:extLst>
                </a:gridCol>
                <a:gridCol w="873267">
                  <a:extLst>
                    <a:ext uri="{9D8B030D-6E8A-4147-A177-3AD203B41FA5}">
                      <a16:colId xmlns:a16="http://schemas.microsoft.com/office/drawing/2014/main" val="1691739896"/>
                    </a:ext>
                  </a:extLst>
                </a:gridCol>
              </a:tblGrid>
              <a:tr h="367382">
                <a:tc>
                  <a:txBody>
                    <a:bodyPr/>
                    <a:lstStyle/>
                    <a:p>
                      <a:r>
                        <a:rPr lang="en-GB" sz="1400" dirty="0"/>
                        <a:t>Learning Activities (See slide notes for details)</a:t>
                      </a:r>
                    </a:p>
                  </a:txBody>
                  <a:tcPr/>
                </a:tc>
                <a:tc>
                  <a:txBody>
                    <a:bodyPr/>
                    <a:lstStyle/>
                    <a:p>
                      <a:r>
                        <a:rPr lang="en-GB" sz="1400" dirty="0"/>
                        <a:t>Minutes</a:t>
                      </a:r>
                    </a:p>
                  </a:txBody>
                  <a:tcPr/>
                </a:tc>
                <a:extLst>
                  <a:ext uri="{0D108BD9-81ED-4DB2-BD59-A6C34878D82A}">
                    <a16:rowId xmlns:a16="http://schemas.microsoft.com/office/drawing/2014/main" val="3534760929"/>
                  </a:ext>
                </a:extLst>
              </a:tr>
              <a:tr h="368468">
                <a:tc>
                  <a:txBody>
                    <a:bodyPr/>
                    <a:lstStyle/>
                    <a:p>
                      <a:r>
                        <a:rPr lang="en-US" sz="1200" b="1" dirty="0"/>
                        <a:t>Learning questions</a:t>
                      </a:r>
                      <a:endParaRPr lang="en-GB" sz="1200" b="1" dirty="0">
                        <a:latin typeface="Arial" panose="020B0604020202020204" pitchFamily="34" charset="0"/>
                        <a:cs typeface="Arial" panose="020B0604020202020204" pitchFamily="34" charset="0"/>
                      </a:endParaRPr>
                    </a:p>
                  </a:txBody>
                  <a:tcPr/>
                </a:tc>
                <a:tc>
                  <a:txBody>
                    <a:bodyPr/>
                    <a:lstStyle/>
                    <a:p>
                      <a:pPr algn="ctr"/>
                      <a:endParaRPr lang="en-GB" sz="1600" dirty="0"/>
                    </a:p>
                  </a:txBody>
                  <a:tcPr/>
                </a:tc>
                <a:extLst>
                  <a:ext uri="{0D108BD9-81ED-4DB2-BD59-A6C34878D82A}">
                    <a16:rowId xmlns:a16="http://schemas.microsoft.com/office/drawing/2014/main" val="1496221503"/>
                  </a:ext>
                </a:extLst>
              </a:tr>
              <a:tr h="368468">
                <a:tc>
                  <a:txBody>
                    <a:bodyPr/>
                    <a:lstStyle/>
                    <a:p>
                      <a:r>
                        <a:rPr lang="en-US" sz="1200" b="0" dirty="0"/>
                        <a:t>Learners will have “silent conversations” responding to quotes from</a:t>
                      </a:r>
                      <a:r>
                        <a:rPr lang="en-US" sz="1200" b="0" baseline="0" dirty="0"/>
                        <a:t> and about soldiers. Go to </a:t>
                      </a:r>
                      <a:r>
                        <a:rPr lang="en-US" sz="1200" b="0" baseline="0" dirty="0">
                          <a:hlinkClick r:id="rId3" action="ppaction://hlinksldjump"/>
                        </a:rPr>
                        <a:t>Silent conversations</a:t>
                      </a:r>
                      <a:endParaRPr lang="en-US" sz="1200" b="0" baseline="0" dirty="0">
                        <a:latin typeface="Arial" panose="020B0604020202020204" pitchFamily="34" charset="0"/>
                        <a:cs typeface="Arial" panose="020B0604020202020204" pitchFamily="34" charset="0"/>
                      </a:endParaRPr>
                    </a:p>
                  </a:txBody>
                  <a:tcPr/>
                </a:tc>
                <a:tc>
                  <a:txBody>
                    <a:bodyPr/>
                    <a:lstStyle/>
                    <a:p>
                      <a:pPr algn="ctr"/>
                      <a:r>
                        <a:rPr lang="en-GB" sz="1600" dirty="0"/>
                        <a:t>30</a:t>
                      </a:r>
                    </a:p>
                  </a:txBody>
                  <a:tcPr/>
                </a:tc>
                <a:extLst>
                  <a:ext uri="{0D108BD9-81ED-4DB2-BD59-A6C34878D82A}">
                    <a16:rowId xmlns:a16="http://schemas.microsoft.com/office/drawing/2014/main" val="4032141111"/>
                  </a:ext>
                </a:extLst>
              </a:tr>
              <a:tr h="36846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Quiz</a:t>
                      </a:r>
                      <a:r>
                        <a:rPr lang="en-US" sz="1200" baseline="0" dirty="0"/>
                        <a:t> to explore what young people know about the British Army, the law and war. </a:t>
                      </a:r>
                      <a:r>
                        <a:rPr lang="en-US" sz="1200" baseline="0" dirty="0">
                          <a:hlinkClick r:id="rId4" action="ppaction://hlinksldjump"/>
                        </a:rPr>
                        <a:t>Go to Quiz</a:t>
                      </a:r>
                      <a:endParaRPr lang="en-US" sz="1200" baseline="0" dirty="0">
                        <a:latin typeface="Arial" panose="020B0604020202020204" pitchFamily="34" charset="0"/>
                        <a:cs typeface="Arial" panose="020B0604020202020204" pitchFamily="34" charset="0"/>
                      </a:endParaRPr>
                    </a:p>
                  </a:txBody>
                  <a:tcPr/>
                </a:tc>
                <a:tc>
                  <a:txBody>
                    <a:bodyPr/>
                    <a:lstStyle/>
                    <a:p>
                      <a:pPr algn="ctr"/>
                      <a:r>
                        <a:rPr lang="en-GB" sz="1600" dirty="0"/>
                        <a:t>20</a:t>
                      </a:r>
                    </a:p>
                  </a:txBody>
                  <a:tcPr/>
                </a:tc>
                <a:extLst>
                  <a:ext uri="{0D108BD9-81ED-4DB2-BD59-A6C34878D82A}">
                    <a16:rowId xmlns:a16="http://schemas.microsoft.com/office/drawing/2014/main" val="3135024918"/>
                  </a:ext>
                </a:extLst>
              </a:tr>
              <a:tr h="270662">
                <a:tc>
                  <a: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dirty="0"/>
                        <a:t>Recruitment and training</a:t>
                      </a:r>
                      <a:endParaRPr lang="en-GB" sz="1200" b="1" dirty="0">
                        <a:latin typeface="Arial" panose="020B0604020202020204" pitchFamily="34" charset="0"/>
                        <a:cs typeface="Arial" panose="020B0604020202020204" pitchFamily="34" charset="0"/>
                      </a:endParaRPr>
                    </a:p>
                  </a:txBody>
                  <a:tcPr/>
                </a:tc>
                <a:tc>
                  <a:txBody>
                    <a:bodyPr/>
                    <a:lstStyle/>
                    <a:p>
                      <a:pPr algn="ctr"/>
                      <a:endParaRPr lang="en-GB" sz="1600" dirty="0"/>
                    </a:p>
                  </a:txBody>
                  <a:tcPr/>
                </a:tc>
                <a:extLst>
                  <a:ext uri="{0D108BD9-81ED-4DB2-BD59-A6C34878D82A}">
                    <a16:rowId xmlns:a16="http://schemas.microsoft.com/office/drawing/2014/main" val="908802087"/>
                  </a:ext>
                </a:extLst>
              </a:tr>
              <a:tr h="47405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t>Analyse</a:t>
                      </a:r>
                      <a:r>
                        <a:rPr lang="en-US" sz="1200" baseline="0" dirty="0"/>
                        <a:t> recruiting adverts try to persuade people to join the army. Go to </a:t>
                      </a:r>
                      <a:r>
                        <a:rPr lang="en-US" sz="1200" baseline="0" dirty="0">
                          <a:hlinkClick r:id="rId5" action="ppaction://hlinksldjump"/>
                        </a:rPr>
                        <a:t>recruitment advertising</a:t>
                      </a:r>
                      <a:endParaRPr lang="en-US" sz="12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a:t>What happens in army training? Go to</a:t>
                      </a:r>
                      <a:r>
                        <a:rPr lang="en-US" sz="1200" baseline="0" dirty="0">
                          <a:hlinkClick r:id="rId6" action="ppaction://hlinksldjump"/>
                        </a:rPr>
                        <a:t> training review</a:t>
                      </a:r>
                      <a:endParaRPr lang="en-US" sz="1200" dirty="0">
                        <a:latin typeface="Arial" panose="020B0604020202020204" pitchFamily="34" charset="0"/>
                        <a:cs typeface="Arial" panose="020B0604020202020204" pitchFamily="34" charset="0"/>
                      </a:endParaRPr>
                    </a:p>
                  </a:txBody>
                  <a:tcPr/>
                </a:tc>
                <a:tc>
                  <a:txBody>
                    <a:bodyPr/>
                    <a:lstStyle/>
                    <a:p>
                      <a:pPr algn="ctr"/>
                      <a:r>
                        <a:rPr lang="en-GB" sz="1600" dirty="0"/>
                        <a:t>30</a:t>
                      </a:r>
                    </a:p>
                  </a:txBody>
                  <a:tcPr/>
                </a:tc>
                <a:extLst>
                  <a:ext uri="{0D108BD9-81ED-4DB2-BD59-A6C34878D82A}">
                    <a16:rowId xmlns:a16="http://schemas.microsoft.com/office/drawing/2014/main" val="4092039409"/>
                  </a:ext>
                </a:extLst>
              </a:tr>
              <a:tr h="46445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a:t>Risk Assessment: Learners will use evidence and stories to critically assess the risks of joining the British Army? Go to </a:t>
                      </a:r>
                      <a:r>
                        <a:rPr lang="en-US" sz="1200" baseline="0" dirty="0">
                          <a:hlinkClick r:id="rId7" action="ppaction://hlinksldjump"/>
                        </a:rPr>
                        <a:t>risk assessment</a:t>
                      </a:r>
                      <a:endParaRPr lang="en-US" sz="1200" baseline="0" dirty="0">
                        <a:latin typeface="Arial" panose="020B0604020202020204" pitchFamily="34" charset="0"/>
                        <a:cs typeface="Arial" panose="020B0604020202020204" pitchFamily="34" charset="0"/>
                      </a:endParaRPr>
                    </a:p>
                  </a:txBody>
                  <a:tcPr/>
                </a:tc>
                <a:tc>
                  <a:txBody>
                    <a:bodyPr/>
                    <a:lstStyle/>
                    <a:p>
                      <a:pPr algn="ctr"/>
                      <a:r>
                        <a:rPr lang="en-GB" sz="1600" dirty="0"/>
                        <a:t>40</a:t>
                      </a:r>
                    </a:p>
                  </a:txBody>
                  <a:tcPr/>
                </a:tc>
                <a:extLst>
                  <a:ext uri="{0D108BD9-81ED-4DB2-BD59-A6C34878D82A}">
                    <a16:rowId xmlns:a16="http://schemas.microsoft.com/office/drawing/2014/main" val="3501952714"/>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War and society</a:t>
                      </a:r>
                      <a:endParaRPr lang="en-GB" sz="1200" b="1" dirty="0">
                        <a:latin typeface="Arial" panose="020B0604020202020204" pitchFamily="34" charset="0"/>
                        <a:cs typeface="Arial" panose="020B0604020202020204" pitchFamily="34" charset="0"/>
                      </a:endParaRPr>
                    </a:p>
                  </a:txBody>
                  <a:tcPr/>
                </a:tc>
                <a:tc>
                  <a:txBody>
                    <a:bodyPr/>
                    <a:lstStyle/>
                    <a:p>
                      <a:pPr algn="ctr"/>
                      <a:endParaRPr lang="en-GB" sz="1600" dirty="0"/>
                    </a:p>
                  </a:txBody>
                  <a:tcPr/>
                </a:tc>
                <a:extLst>
                  <a:ext uri="{0D108BD9-81ED-4DB2-BD59-A6C34878D82A}">
                    <a16:rowId xmlns:a16="http://schemas.microsoft.com/office/drawing/2014/main" val="369279510"/>
                  </a:ext>
                </a:extLst>
              </a:tr>
              <a:tr h="5538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dk1"/>
                          </a:solidFill>
                          <a:effectLst/>
                        </a:rPr>
                        <a:t>Define “militarism” and “militarisation”.</a:t>
                      </a:r>
                      <a:r>
                        <a:rPr lang="en-US" sz="1200" baseline="0" dirty="0"/>
                        <a:t> </a:t>
                      </a:r>
                      <a:r>
                        <a:rPr lang="en-US" sz="1200" baseline="0" dirty="0">
                          <a:hlinkClick r:id="rId8" action="ppaction://hlinksldjump"/>
                        </a:rPr>
                        <a:t>Go to definitions</a:t>
                      </a:r>
                      <a:endParaRPr lang="en-US" sz="12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aseline="0" dirty="0"/>
                        <a:t>Evaluate how </a:t>
                      </a:r>
                      <a:r>
                        <a:rPr lang="en-US" sz="1200" baseline="0" dirty="0" err="1"/>
                        <a:t>militarised</a:t>
                      </a:r>
                      <a:r>
                        <a:rPr lang="en-US" sz="1200" baseline="0" dirty="0"/>
                        <a:t> the UK is compared to other states in the movement based </a:t>
                      </a:r>
                      <a:r>
                        <a:rPr lang="en-US" sz="1200" baseline="0" dirty="0">
                          <a:hlinkClick r:id="rId9" action="ppaction://hlinksldjump"/>
                        </a:rPr>
                        <a:t>militarism spectrum</a:t>
                      </a:r>
                      <a:endParaRPr lang="en-GB" sz="1200" dirty="0">
                        <a:latin typeface="Arial" panose="020B0604020202020204" pitchFamily="34" charset="0"/>
                        <a:cs typeface="Arial" panose="020B0604020202020204" pitchFamily="34" charset="0"/>
                      </a:endParaRPr>
                    </a:p>
                  </a:txBody>
                  <a:tcPr/>
                </a:tc>
                <a:tc>
                  <a:txBody>
                    <a:bodyPr/>
                    <a:lstStyle/>
                    <a:p>
                      <a:pPr algn="ctr"/>
                      <a:r>
                        <a:rPr lang="en-GB" sz="1600" dirty="0"/>
                        <a:t>20</a:t>
                      </a:r>
                    </a:p>
                  </a:txBody>
                  <a:tcPr/>
                </a:tc>
                <a:extLst>
                  <a:ext uri="{0D108BD9-81ED-4DB2-BD59-A6C34878D82A}">
                    <a16:rowId xmlns:a16="http://schemas.microsoft.com/office/drawing/2014/main" val="3500863375"/>
                  </a:ext>
                </a:extLst>
              </a:tr>
              <a:tr h="47353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Explore how war and the military is visible in our everyday lives,</a:t>
                      </a:r>
                      <a:r>
                        <a:rPr lang="en-US" sz="1200" baseline="0" dirty="0"/>
                        <a:t> and what this means. Go to </a:t>
                      </a:r>
                      <a:r>
                        <a:rPr lang="en-US" sz="1200" baseline="0" dirty="0">
                          <a:hlinkClick r:id="rId10" action="ppaction://hlinksldjump"/>
                        </a:rPr>
                        <a:t>war and the military in our everyday life</a:t>
                      </a: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latin typeface="Arial" panose="020B0604020202020204" pitchFamily="34" charset="0"/>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dirty="0"/>
                        <a:t>20</a:t>
                      </a:r>
                    </a:p>
                  </a:txBody>
                  <a:tcPr/>
                </a:tc>
                <a:extLst>
                  <a:ext uri="{0D108BD9-81ED-4DB2-BD59-A6C34878D82A}">
                    <a16:rowId xmlns:a16="http://schemas.microsoft.com/office/drawing/2014/main" val="3453340387"/>
                  </a:ext>
                </a:extLst>
              </a:tr>
              <a:tr h="26110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Reflection</a:t>
                      </a:r>
                      <a:endParaRPr lang="en-GB" sz="1200" b="1" dirty="0">
                        <a:latin typeface="Arial" panose="020B0604020202020204" pitchFamily="34" charset="0"/>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GB" sz="1600" dirty="0"/>
                    </a:p>
                  </a:txBody>
                  <a:tcPr/>
                </a:tc>
                <a:extLst>
                  <a:ext uri="{0D108BD9-81ED-4DB2-BD59-A6C34878D82A}">
                    <a16:rowId xmlns:a16="http://schemas.microsoft.com/office/drawing/2014/main" val="3939005700"/>
                  </a:ext>
                </a:extLst>
              </a:tr>
              <a:tr h="364546">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tx1"/>
                          </a:solidFill>
                        </a:rPr>
                        <a:t>Remembrance: using clips of veterans, reflect on</a:t>
                      </a:r>
                      <a:r>
                        <a:rPr lang="en-US" sz="1200" baseline="0" dirty="0">
                          <a:solidFill>
                            <a:schemeClr val="tx1"/>
                          </a:solidFill>
                        </a:rPr>
                        <a:t> who, what and why we remember past wars. Got to </a:t>
                      </a:r>
                      <a:r>
                        <a:rPr lang="en-US" sz="1200" baseline="0" dirty="0">
                          <a:solidFill>
                            <a:schemeClr val="tx1"/>
                          </a:solidFill>
                          <a:hlinkClick r:id="rId11" action="ppaction://hlinksldjump"/>
                        </a:rPr>
                        <a:t>Remembrance reflection</a:t>
                      </a:r>
                      <a:endParaRPr lang="en-GB" sz="1200"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solidFill>
                          <a:schemeClr val="tx1"/>
                        </a:solidFill>
                        <a:latin typeface="Arial" panose="020B0604020202020204" pitchFamily="34" charset="0"/>
                        <a:cs typeface="Arial" panose="020B0604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600" dirty="0"/>
                        <a:t>20</a:t>
                      </a:r>
                    </a:p>
                  </a:txBody>
                  <a:tcPr/>
                </a:tc>
                <a:extLst>
                  <a:ext uri="{0D108BD9-81ED-4DB2-BD59-A6C34878D82A}">
                    <a16:rowId xmlns:a16="http://schemas.microsoft.com/office/drawing/2014/main" val="2529393185"/>
                  </a:ext>
                </a:extLst>
              </a:tr>
            </a:tbl>
          </a:graphicData>
        </a:graphic>
      </p:graphicFrame>
      <p:graphicFrame>
        <p:nvGraphicFramePr>
          <p:cNvPr id="3" name="Table 2"/>
          <p:cNvGraphicFramePr>
            <a:graphicFrameLocks noGrp="1"/>
          </p:cNvGraphicFramePr>
          <p:nvPr>
            <p:extLst>
              <p:ext uri="{D42A27DB-BD31-4B8C-83A1-F6EECF244321}">
                <p14:modId xmlns:p14="http://schemas.microsoft.com/office/powerpoint/2010/main" val="4233380078"/>
              </p:ext>
            </p:extLst>
          </p:nvPr>
        </p:nvGraphicFramePr>
        <p:xfrm>
          <a:off x="10415737" y="2116704"/>
          <a:ext cx="1715100" cy="822960"/>
        </p:xfrm>
        <a:graphic>
          <a:graphicData uri="http://schemas.openxmlformats.org/drawingml/2006/table">
            <a:tbl>
              <a:tblPr firstRow="1" bandRow="1">
                <a:tableStyleId>{93296810-A885-4BE3-A3E7-6D5BEEA58F35}</a:tableStyleId>
              </a:tblPr>
              <a:tblGrid>
                <a:gridCol w="1715100">
                  <a:extLst>
                    <a:ext uri="{9D8B030D-6E8A-4147-A177-3AD203B41FA5}">
                      <a16:colId xmlns:a16="http://schemas.microsoft.com/office/drawing/2014/main" val="1046455169"/>
                    </a:ext>
                  </a:extLst>
                </a:gridCol>
              </a:tblGrid>
              <a:tr h="367382">
                <a:tc>
                  <a:txBody>
                    <a:bodyPr/>
                    <a:lstStyle/>
                    <a:p>
                      <a:r>
                        <a:rPr lang="en-US" sz="1600" dirty="0">
                          <a:hlinkClick r:id="rId12" action="ppaction://hlinksldjump"/>
                        </a:rPr>
                        <a:t>Printable Resources to download</a:t>
                      </a:r>
                      <a:endParaRPr lang="en-GB" sz="1600" dirty="0"/>
                    </a:p>
                  </a:txBody>
                  <a:tcPr>
                    <a:solidFill>
                      <a:schemeClr val="accent1">
                        <a:lumMod val="40000"/>
                        <a:lumOff val="60000"/>
                      </a:schemeClr>
                    </a:solidFill>
                  </a:tcPr>
                </a:tc>
                <a:extLst>
                  <a:ext uri="{0D108BD9-81ED-4DB2-BD59-A6C34878D82A}">
                    <a16:rowId xmlns:a16="http://schemas.microsoft.com/office/drawing/2014/main" val="871348661"/>
                  </a:ext>
                </a:extLst>
              </a:tr>
            </a:tbl>
          </a:graphicData>
        </a:graphic>
      </p:graphicFrame>
      <p:graphicFrame>
        <p:nvGraphicFramePr>
          <p:cNvPr id="7" name="Table 6">
            <a:extLst>
              <a:ext uri="{FF2B5EF4-FFF2-40B4-BE49-F238E27FC236}">
                <a16:creationId xmlns:a16="http://schemas.microsoft.com/office/drawing/2014/main" id="{8596BCD8-7195-4099-BC00-105376D3DEE3}"/>
              </a:ext>
            </a:extLst>
          </p:cNvPr>
          <p:cNvGraphicFramePr>
            <a:graphicFrameLocks noGrp="1"/>
          </p:cNvGraphicFramePr>
          <p:nvPr>
            <p:extLst>
              <p:ext uri="{D42A27DB-BD31-4B8C-83A1-F6EECF244321}">
                <p14:modId xmlns:p14="http://schemas.microsoft.com/office/powerpoint/2010/main" val="4068085473"/>
              </p:ext>
            </p:extLst>
          </p:nvPr>
        </p:nvGraphicFramePr>
        <p:xfrm>
          <a:off x="10415737" y="1684633"/>
          <a:ext cx="1715100" cy="367382"/>
        </p:xfrm>
        <a:graphic>
          <a:graphicData uri="http://schemas.openxmlformats.org/drawingml/2006/table">
            <a:tbl>
              <a:tblPr firstRow="1" bandRow="1">
                <a:tableStyleId>{93296810-A885-4BE3-A3E7-6D5BEEA58F35}</a:tableStyleId>
              </a:tblPr>
              <a:tblGrid>
                <a:gridCol w="1715100">
                  <a:extLst>
                    <a:ext uri="{9D8B030D-6E8A-4147-A177-3AD203B41FA5}">
                      <a16:colId xmlns:a16="http://schemas.microsoft.com/office/drawing/2014/main" val="1046455169"/>
                    </a:ext>
                  </a:extLst>
                </a:gridCol>
              </a:tblGrid>
              <a:tr h="367382">
                <a:tc>
                  <a:txBody>
                    <a:bodyPr/>
                    <a:lstStyle/>
                    <a:p>
                      <a:r>
                        <a:rPr lang="en-US" sz="1600" dirty="0">
                          <a:hlinkClick r:id="rId13"/>
                        </a:rPr>
                        <a:t>Video clips</a:t>
                      </a:r>
                      <a:r>
                        <a:rPr lang="en-US" sz="1600" dirty="0"/>
                        <a:t> (5)</a:t>
                      </a:r>
                      <a:endParaRPr lang="en-GB" sz="1600" dirty="0"/>
                    </a:p>
                  </a:txBody>
                  <a:tcPr>
                    <a:solidFill>
                      <a:schemeClr val="accent1">
                        <a:lumMod val="40000"/>
                        <a:lumOff val="60000"/>
                      </a:schemeClr>
                    </a:solidFill>
                  </a:tcPr>
                </a:tc>
                <a:extLst>
                  <a:ext uri="{0D108BD9-81ED-4DB2-BD59-A6C34878D82A}">
                    <a16:rowId xmlns:a16="http://schemas.microsoft.com/office/drawing/2014/main" val="871348661"/>
                  </a:ext>
                </a:extLst>
              </a:tr>
            </a:tbl>
          </a:graphicData>
        </a:graphic>
      </p:graphicFrame>
    </p:spTree>
    <p:extLst>
      <p:ext uri="{BB962C8B-B14F-4D97-AF65-F5344CB8AC3E}">
        <p14:creationId xmlns:p14="http://schemas.microsoft.com/office/powerpoint/2010/main" val="4223358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750059" y="566736"/>
            <a:ext cx="8183880" cy="5691981"/>
          </a:xfrm>
          <a:prstGeom prst="roundRect">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3500000" scaled="1"/>
            <a:tileRect/>
          </a:gradFill>
          <a:ln w="762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Title 1"/>
          <p:cNvSpPr>
            <a:spLocks noGrp="1"/>
          </p:cNvSpPr>
          <p:nvPr>
            <p:ph type="title"/>
          </p:nvPr>
        </p:nvSpPr>
        <p:spPr>
          <a:xfrm>
            <a:off x="2742625" y="522888"/>
            <a:ext cx="4543890" cy="1172989"/>
          </a:xfrm>
        </p:spPr>
        <p:txBody>
          <a:bodyPr>
            <a:normAutofit fontScale="90000"/>
          </a:bodyPr>
          <a:lstStyle/>
          <a:p>
            <a:r>
              <a:rPr lang="en-US" sz="4000" dirty="0"/>
              <a:t>Printable Resources</a:t>
            </a:r>
            <a:endParaRPr lang="en-GB" sz="4000" dirty="0"/>
          </a:p>
        </p:txBody>
      </p:sp>
      <p:graphicFrame>
        <p:nvGraphicFramePr>
          <p:cNvPr id="5" name="Content Placeholder 4"/>
          <p:cNvGraphicFramePr>
            <a:graphicFrameLocks noGrp="1" noChangeAspect="1"/>
          </p:cNvGraphicFramePr>
          <p:nvPr>
            <p:ph idx="1"/>
            <p:extLst>
              <p:ext uri="{D42A27DB-BD31-4B8C-83A1-F6EECF244321}">
                <p14:modId xmlns:p14="http://schemas.microsoft.com/office/powerpoint/2010/main" val="1372349752"/>
              </p:ext>
            </p:extLst>
          </p:nvPr>
        </p:nvGraphicFramePr>
        <p:xfrm>
          <a:off x="3051175" y="2528991"/>
          <a:ext cx="914400" cy="771525"/>
        </p:xfrm>
        <a:graphic>
          <a:graphicData uri="http://schemas.openxmlformats.org/presentationml/2006/ole">
            <mc:AlternateContent xmlns:mc="http://schemas.openxmlformats.org/markup-compatibility/2006">
              <mc:Choice xmlns:v="urn:schemas-microsoft-com:vml" Requires="v">
                <p:oleObj spid="_x0000_s1563" name="Document" showAsIcon="1" r:id="rId4" imgW="914400" imgH="771480" progId="Word.Document.12">
                  <p:embed/>
                </p:oleObj>
              </mc:Choice>
              <mc:Fallback>
                <p:oleObj name="Document" showAsIcon="1" r:id="rId4" imgW="914400" imgH="771480" progId="Word.Document.12">
                  <p:embed/>
                  <p:pic>
                    <p:nvPicPr>
                      <p:cNvPr id="0" name=""/>
                      <p:cNvPicPr/>
                      <p:nvPr/>
                    </p:nvPicPr>
                    <p:blipFill>
                      <a:blip r:embed="rId5"/>
                      <a:stretch>
                        <a:fillRect/>
                      </a:stretch>
                    </p:blipFill>
                    <p:spPr>
                      <a:xfrm>
                        <a:off x="3051175" y="2528991"/>
                        <a:ext cx="914400" cy="771525"/>
                      </a:xfrm>
                      <a:prstGeom prst="rect">
                        <a:avLst/>
                      </a:prstGeom>
                    </p:spPr>
                  </p:pic>
                </p:oleObj>
              </mc:Fallback>
            </mc:AlternateContent>
          </a:graphicData>
        </a:graphic>
      </p:graphicFrame>
      <p:sp>
        <p:nvSpPr>
          <p:cNvPr id="6" name="TextBox 5"/>
          <p:cNvSpPr txBox="1"/>
          <p:nvPr/>
        </p:nvSpPr>
        <p:spPr>
          <a:xfrm>
            <a:off x="2833317" y="1990264"/>
            <a:ext cx="1799067" cy="461665"/>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Printable Quiz and answers (A4) </a:t>
            </a:r>
            <a:endParaRPr lang="en-GB" sz="1200" dirty="0">
              <a:latin typeface="Arial" panose="020B0604020202020204" pitchFamily="34" charset="0"/>
              <a:cs typeface="Arial" panose="020B0604020202020204" pitchFamily="34" charset="0"/>
            </a:endParaRPr>
          </a:p>
        </p:txBody>
      </p:sp>
      <p:sp>
        <p:nvSpPr>
          <p:cNvPr id="7" name="TextBox 6"/>
          <p:cNvSpPr txBox="1"/>
          <p:nvPr/>
        </p:nvSpPr>
        <p:spPr>
          <a:xfrm>
            <a:off x="4448010" y="1993041"/>
            <a:ext cx="1799067"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War School Comic </a:t>
            </a:r>
            <a:endParaRPr lang="en-GB" sz="1200" dirty="0">
              <a:latin typeface="Arial" panose="020B0604020202020204" pitchFamily="34" charset="0"/>
              <a:cs typeface="Arial" panose="020B0604020202020204" pitchFamily="34" charset="0"/>
            </a:endParaRPr>
          </a:p>
        </p:txBody>
      </p:sp>
      <p:graphicFrame>
        <p:nvGraphicFramePr>
          <p:cNvPr id="8" name="Object 7"/>
          <p:cNvGraphicFramePr>
            <a:graphicFrameLocks noChangeAspect="1"/>
          </p:cNvGraphicFramePr>
          <p:nvPr>
            <p:extLst>
              <p:ext uri="{D42A27DB-BD31-4B8C-83A1-F6EECF244321}">
                <p14:modId xmlns:p14="http://schemas.microsoft.com/office/powerpoint/2010/main" val="1467298943"/>
              </p:ext>
            </p:extLst>
          </p:nvPr>
        </p:nvGraphicFramePr>
        <p:xfrm>
          <a:off x="6372115" y="2451929"/>
          <a:ext cx="914400" cy="771525"/>
        </p:xfrm>
        <a:graphic>
          <a:graphicData uri="http://schemas.openxmlformats.org/presentationml/2006/ole">
            <mc:AlternateContent xmlns:mc="http://schemas.openxmlformats.org/markup-compatibility/2006">
              <mc:Choice xmlns:v="urn:schemas-microsoft-com:vml" Requires="v">
                <p:oleObj spid="_x0000_s1564" name="Document" showAsIcon="1" r:id="rId6" imgW="914400" imgH="771480" progId="Word.Document.12">
                  <p:embed/>
                </p:oleObj>
              </mc:Choice>
              <mc:Fallback>
                <p:oleObj name="Document" showAsIcon="1" r:id="rId6" imgW="914400" imgH="771480" progId="Word.Document.12">
                  <p:embed/>
                  <p:pic>
                    <p:nvPicPr>
                      <p:cNvPr id="0" name=""/>
                      <p:cNvPicPr/>
                      <p:nvPr/>
                    </p:nvPicPr>
                    <p:blipFill>
                      <a:blip r:embed="rId7"/>
                      <a:stretch>
                        <a:fillRect/>
                      </a:stretch>
                    </p:blipFill>
                    <p:spPr>
                      <a:xfrm>
                        <a:off x="6372115" y="2451929"/>
                        <a:ext cx="914400" cy="771525"/>
                      </a:xfrm>
                      <a:prstGeom prst="rect">
                        <a:avLst/>
                      </a:prstGeom>
                    </p:spPr>
                  </p:pic>
                </p:oleObj>
              </mc:Fallback>
            </mc:AlternateContent>
          </a:graphicData>
        </a:graphic>
      </p:graphicFrame>
      <p:sp>
        <p:nvSpPr>
          <p:cNvPr id="9" name="TextBox 8"/>
          <p:cNvSpPr txBox="1"/>
          <p:nvPr/>
        </p:nvSpPr>
        <p:spPr>
          <a:xfrm>
            <a:off x="6095999" y="1993041"/>
            <a:ext cx="1799067"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Printable poster (A3)</a:t>
            </a:r>
            <a:endParaRPr lang="en-GB" sz="1200" dirty="0">
              <a:latin typeface="Arial" panose="020B0604020202020204" pitchFamily="34" charset="0"/>
              <a:cs typeface="Arial" panose="020B0604020202020204" pitchFamily="34" charset="0"/>
            </a:endParaRPr>
          </a:p>
        </p:txBody>
      </p:sp>
      <p:graphicFrame>
        <p:nvGraphicFramePr>
          <p:cNvPr id="14" name="Object 13"/>
          <p:cNvGraphicFramePr>
            <a:graphicFrameLocks noChangeAspect="1"/>
          </p:cNvGraphicFramePr>
          <p:nvPr>
            <p:extLst>
              <p:ext uri="{D42A27DB-BD31-4B8C-83A1-F6EECF244321}">
                <p14:modId xmlns:p14="http://schemas.microsoft.com/office/powerpoint/2010/main" val="1478672508"/>
              </p:ext>
            </p:extLst>
          </p:nvPr>
        </p:nvGraphicFramePr>
        <p:xfrm>
          <a:off x="8053103" y="2451929"/>
          <a:ext cx="914400" cy="771525"/>
        </p:xfrm>
        <a:graphic>
          <a:graphicData uri="http://schemas.openxmlformats.org/presentationml/2006/ole">
            <mc:AlternateContent xmlns:mc="http://schemas.openxmlformats.org/markup-compatibility/2006">
              <mc:Choice xmlns:v="urn:schemas-microsoft-com:vml" Requires="v">
                <p:oleObj spid="_x0000_s1565" name="Document" showAsIcon="1" r:id="rId8" imgW="914400" imgH="771480" progId="Word.Document.12">
                  <p:embed/>
                </p:oleObj>
              </mc:Choice>
              <mc:Fallback>
                <p:oleObj name="Document" showAsIcon="1" r:id="rId8" imgW="914400" imgH="771480" progId="Word.Document.12">
                  <p:embed/>
                  <p:pic>
                    <p:nvPicPr>
                      <p:cNvPr id="0" name=""/>
                      <p:cNvPicPr/>
                      <p:nvPr/>
                    </p:nvPicPr>
                    <p:blipFill>
                      <a:blip r:embed="rId9"/>
                      <a:stretch>
                        <a:fillRect/>
                      </a:stretch>
                    </p:blipFill>
                    <p:spPr>
                      <a:xfrm>
                        <a:off x="8053103" y="2451929"/>
                        <a:ext cx="914400" cy="771525"/>
                      </a:xfrm>
                      <a:prstGeom prst="rect">
                        <a:avLst/>
                      </a:prstGeom>
                    </p:spPr>
                  </p:pic>
                </p:oleObj>
              </mc:Fallback>
            </mc:AlternateContent>
          </a:graphicData>
        </a:graphic>
      </p:graphicFrame>
      <p:sp>
        <p:nvSpPr>
          <p:cNvPr id="15" name="TextBox 14"/>
          <p:cNvSpPr txBox="1"/>
          <p:nvPr/>
        </p:nvSpPr>
        <p:spPr>
          <a:xfrm>
            <a:off x="7861770" y="1995095"/>
            <a:ext cx="1799067"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Poster notes (A4)</a:t>
            </a:r>
            <a:endParaRPr lang="en-GB" sz="1200" dirty="0">
              <a:latin typeface="Arial" panose="020B0604020202020204" pitchFamily="34" charset="0"/>
              <a:cs typeface="Arial" panose="020B0604020202020204" pitchFamily="34" charset="0"/>
            </a:endParaRPr>
          </a:p>
        </p:txBody>
      </p:sp>
      <p:graphicFrame>
        <p:nvGraphicFramePr>
          <p:cNvPr id="16" name="Object 15"/>
          <p:cNvGraphicFramePr>
            <a:graphicFrameLocks noChangeAspect="1"/>
          </p:cNvGraphicFramePr>
          <p:nvPr>
            <p:extLst>
              <p:ext uri="{D42A27DB-BD31-4B8C-83A1-F6EECF244321}">
                <p14:modId xmlns:p14="http://schemas.microsoft.com/office/powerpoint/2010/main" val="523676866"/>
              </p:ext>
            </p:extLst>
          </p:nvPr>
        </p:nvGraphicFramePr>
        <p:xfrm>
          <a:off x="3050876" y="4096997"/>
          <a:ext cx="914400" cy="771525"/>
        </p:xfrm>
        <a:graphic>
          <a:graphicData uri="http://schemas.openxmlformats.org/presentationml/2006/ole">
            <mc:AlternateContent xmlns:mc="http://schemas.openxmlformats.org/markup-compatibility/2006">
              <mc:Choice xmlns:v="urn:schemas-microsoft-com:vml" Requires="v">
                <p:oleObj spid="_x0000_s1566" name="Document" showAsIcon="1" r:id="rId10" imgW="914400" imgH="771480" progId="Word.Document.12">
                  <p:embed/>
                </p:oleObj>
              </mc:Choice>
              <mc:Fallback>
                <p:oleObj name="Document" showAsIcon="1" r:id="rId10" imgW="914400" imgH="771480" progId="Word.Document.12">
                  <p:embed/>
                  <p:pic>
                    <p:nvPicPr>
                      <p:cNvPr id="0" name=""/>
                      <p:cNvPicPr/>
                      <p:nvPr/>
                    </p:nvPicPr>
                    <p:blipFill>
                      <a:blip r:embed="rId7"/>
                      <a:stretch>
                        <a:fillRect/>
                      </a:stretch>
                    </p:blipFill>
                    <p:spPr>
                      <a:xfrm>
                        <a:off x="3050876" y="4096997"/>
                        <a:ext cx="914400" cy="771525"/>
                      </a:xfrm>
                      <a:prstGeom prst="rect">
                        <a:avLst/>
                      </a:prstGeom>
                    </p:spPr>
                  </p:pic>
                </p:oleObj>
              </mc:Fallback>
            </mc:AlternateContent>
          </a:graphicData>
        </a:graphic>
      </p:graphicFrame>
      <p:sp>
        <p:nvSpPr>
          <p:cNvPr id="17" name="TextBox 16"/>
          <p:cNvSpPr txBox="1"/>
          <p:nvPr/>
        </p:nvSpPr>
        <p:spPr>
          <a:xfrm>
            <a:off x="2833316" y="3471224"/>
            <a:ext cx="1799067" cy="461665"/>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Printable Afghanistan deaths from BBC(A4) </a:t>
            </a:r>
            <a:endParaRPr lang="en-GB" sz="1200" dirty="0">
              <a:latin typeface="Arial" panose="020B0604020202020204" pitchFamily="34" charset="0"/>
              <a:cs typeface="Arial" panose="020B0604020202020204" pitchFamily="34" charset="0"/>
            </a:endParaRPr>
          </a:p>
        </p:txBody>
      </p:sp>
      <p:sp>
        <p:nvSpPr>
          <p:cNvPr id="19" name="TextBox 18"/>
          <p:cNvSpPr txBox="1"/>
          <p:nvPr/>
        </p:nvSpPr>
        <p:spPr>
          <a:xfrm>
            <a:off x="4569431" y="3480184"/>
            <a:ext cx="1799067" cy="461665"/>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Silent Conversation texts</a:t>
            </a:r>
            <a:endParaRPr lang="en-GB" sz="1200" dirty="0">
              <a:latin typeface="Arial" panose="020B0604020202020204" pitchFamily="34" charset="0"/>
              <a:cs typeface="Arial" panose="020B0604020202020204" pitchFamily="34" charset="0"/>
            </a:endParaRPr>
          </a:p>
        </p:txBody>
      </p:sp>
      <p:graphicFrame>
        <p:nvGraphicFramePr>
          <p:cNvPr id="20" name="Object 19"/>
          <p:cNvGraphicFramePr>
            <a:graphicFrameLocks noChangeAspect="1"/>
          </p:cNvGraphicFramePr>
          <p:nvPr>
            <p:extLst>
              <p:ext uri="{D42A27DB-BD31-4B8C-83A1-F6EECF244321}">
                <p14:modId xmlns:p14="http://schemas.microsoft.com/office/powerpoint/2010/main" val="3330159468"/>
              </p:ext>
            </p:extLst>
          </p:nvPr>
        </p:nvGraphicFramePr>
        <p:xfrm>
          <a:off x="6372115" y="4017969"/>
          <a:ext cx="914400" cy="771525"/>
        </p:xfrm>
        <a:graphic>
          <a:graphicData uri="http://schemas.openxmlformats.org/presentationml/2006/ole">
            <mc:AlternateContent xmlns:mc="http://schemas.openxmlformats.org/markup-compatibility/2006">
              <mc:Choice xmlns:v="urn:schemas-microsoft-com:vml" Requires="v">
                <p:oleObj spid="_x0000_s1567" name="Acrobat Document" showAsIcon="1" r:id="rId11" imgW="914400" imgH="771480" progId="AcroExch.Document.DC">
                  <p:embed/>
                </p:oleObj>
              </mc:Choice>
              <mc:Fallback>
                <p:oleObj name="Acrobat Document" showAsIcon="1" r:id="rId11" imgW="914400" imgH="771480" progId="AcroExch.Document.DC">
                  <p:embed/>
                  <p:pic>
                    <p:nvPicPr>
                      <p:cNvPr id="0" name=""/>
                      <p:cNvPicPr/>
                      <p:nvPr/>
                    </p:nvPicPr>
                    <p:blipFill>
                      <a:blip r:embed="rId12"/>
                      <a:stretch>
                        <a:fillRect/>
                      </a:stretch>
                    </p:blipFill>
                    <p:spPr>
                      <a:xfrm>
                        <a:off x="6372115" y="4017969"/>
                        <a:ext cx="914400" cy="771525"/>
                      </a:xfrm>
                      <a:prstGeom prst="rect">
                        <a:avLst/>
                      </a:prstGeom>
                    </p:spPr>
                  </p:pic>
                </p:oleObj>
              </mc:Fallback>
            </mc:AlternateContent>
          </a:graphicData>
        </a:graphic>
      </p:graphicFrame>
      <p:sp>
        <p:nvSpPr>
          <p:cNvPr id="21" name="TextBox 20"/>
          <p:cNvSpPr txBox="1"/>
          <p:nvPr/>
        </p:nvSpPr>
        <p:spPr>
          <a:xfrm>
            <a:off x="6185854" y="3475756"/>
            <a:ext cx="1857241" cy="461665"/>
          </a:xfrm>
          <a:prstGeom prst="rect">
            <a:avLst/>
          </a:prstGeom>
          <a:noFill/>
        </p:spPr>
        <p:txBody>
          <a:bodyPr wrap="square" rtlCol="0">
            <a:spAutoFit/>
          </a:bodyPr>
          <a:lstStyle/>
          <a:p>
            <a:r>
              <a:rPr lang="en-US" sz="1200" dirty="0" err="1">
                <a:latin typeface="Arial" panose="020B0604020202020204" pitchFamily="34" charset="0"/>
                <a:cs typeface="Arial" panose="020B0604020202020204" pitchFamily="34" charset="0"/>
              </a:rPr>
              <a:t>Militarisation</a:t>
            </a:r>
            <a:r>
              <a:rPr lang="en-US" sz="1200" dirty="0">
                <a:latin typeface="Arial" panose="020B0604020202020204" pitchFamily="34" charset="0"/>
                <a:cs typeface="Arial" panose="020B0604020202020204" pitchFamily="34" charset="0"/>
              </a:rPr>
              <a:t> spectrum country cards</a:t>
            </a:r>
            <a:endParaRPr lang="en-GB" sz="1200" dirty="0">
              <a:latin typeface="Arial" panose="020B0604020202020204" pitchFamily="34" charset="0"/>
              <a:cs typeface="Arial" panose="020B0604020202020204" pitchFamily="34" charset="0"/>
            </a:endParaRPr>
          </a:p>
        </p:txBody>
      </p:sp>
      <p:graphicFrame>
        <p:nvGraphicFramePr>
          <p:cNvPr id="22" name="Object 21"/>
          <p:cNvGraphicFramePr>
            <a:graphicFrameLocks noChangeAspect="1"/>
          </p:cNvGraphicFramePr>
          <p:nvPr>
            <p:extLst>
              <p:ext uri="{D42A27DB-BD31-4B8C-83A1-F6EECF244321}">
                <p14:modId xmlns:p14="http://schemas.microsoft.com/office/powerpoint/2010/main" val="2396775106"/>
              </p:ext>
            </p:extLst>
          </p:nvPr>
        </p:nvGraphicFramePr>
        <p:xfrm>
          <a:off x="4646037" y="4076039"/>
          <a:ext cx="914400" cy="771525"/>
        </p:xfrm>
        <a:graphic>
          <a:graphicData uri="http://schemas.openxmlformats.org/presentationml/2006/ole">
            <mc:AlternateContent xmlns:mc="http://schemas.openxmlformats.org/markup-compatibility/2006">
              <mc:Choice xmlns:v="urn:schemas-microsoft-com:vml" Requires="v">
                <p:oleObj spid="_x0000_s1568" name="Document" showAsIcon="1" r:id="rId13" imgW="914400" imgH="771480" progId="Word.Document.12">
                  <p:embed/>
                </p:oleObj>
              </mc:Choice>
              <mc:Fallback>
                <p:oleObj name="Document" showAsIcon="1" r:id="rId13" imgW="914400" imgH="771480" progId="Word.Document.12">
                  <p:embed/>
                  <p:pic>
                    <p:nvPicPr>
                      <p:cNvPr id="0" name=""/>
                      <p:cNvPicPr/>
                      <p:nvPr/>
                    </p:nvPicPr>
                    <p:blipFill>
                      <a:blip r:embed="rId14"/>
                      <a:stretch>
                        <a:fillRect/>
                      </a:stretch>
                    </p:blipFill>
                    <p:spPr>
                      <a:xfrm>
                        <a:off x="4646037" y="4076039"/>
                        <a:ext cx="914400" cy="771525"/>
                      </a:xfrm>
                      <a:prstGeom prst="rect">
                        <a:avLst/>
                      </a:prstGeom>
                    </p:spPr>
                  </p:pic>
                </p:oleObj>
              </mc:Fallback>
            </mc:AlternateContent>
          </a:graphicData>
        </a:graphic>
      </p:graphicFrame>
      <p:sp>
        <p:nvSpPr>
          <p:cNvPr id="25" name="TextBox 24"/>
          <p:cNvSpPr txBox="1"/>
          <p:nvPr/>
        </p:nvSpPr>
        <p:spPr>
          <a:xfrm>
            <a:off x="8032459" y="3471224"/>
            <a:ext cx="1407911" cy="461665"/>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Risk Assessment handout</a:t>
            </a:r>
            <a:endParaRPr lang="en-GB" sz="1200" dirty="0">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15"/>
          <a:stretch>
            <a:fillRect/>
          </a:stretch>
        </p:blipFill>
        <p:spPr>
          <a:xfrm rot="21257248">
            <a:off x="7413529" y="4648174"/>
            <a:ext cx="3881795" cy="2745753"/>
          </a:xfrm>
          <a:prstGeom prst="rect">
            <a:avLst/>
          </a:prstGeom>
          <a:effectLst>
            <a:outerShdw blurRad="50800" dist="38100" dir="8100000" algn="tr" rotWithShape="0">
              <a:prstClr val="black">
                <a:alpha val="40000"/>
              </a:prstClr>
            </a:outerShdw>
          </a:effectLst>
        </p:spPr>
      </p:pic>
      <p:pic>
        <p:nvPicPr>
          <p:cNvPr id="10" name="Picture 9"/>
          <p:cNvPicPr>
            <a:picLocks noChangeAspect="1"/>
          </p:cNvPicPr>
          <p:nvPr/>
        </p:nvPicPr>
        <p:blipFill>
          <a:blip r:embed="rId16"/>
          <a:stretch>
            <a:fillRect/>
          </a:stretch>
        </p:blipFill>
        <p:spPr>
          <a:xfrm rot="924629">
            <a:off x="9802376" y="4748890"/>
            <a:ext cx="2192954" cy="2835348"/>
          </a:xfrm>
          <a:prstGeom prst="rect">
            <a:avLst/>
          </a:prstGeom>
          <a:effectLst>
            <a:outerShdw blurRad="50800" dist="38100" dir="8100000" algn="tr" rotWithShape="0">
              <a:prstClr val="black">
                <a:alpha val="40000"/>
              </a:prstClr>
            </a:outerShdw>
          </a:effectLst>
        </p:spPr>
      </p:pic>
      <p:sp>
        <p:nvSpPr>
          <p:cNvPr id="28" name="TextBox 27"/>
          <p:cNvSpPr txBox="1"/>
          <p:nvPr/>
        </p:nvSpPr>
        <p:spPr>
          <a:xfrm>
            <a:off x="2833316" y="4874994"/>
            <a:ext cx="1799067" cy="276999"/>
          </a:xfrm>
          <a:prstGeom prst="rect">
            <a:avLst/>
          </a:prstGeom>
          <a:noFill/>
        </p:spPr>
        <p:txBody>
          <a:bodyPr wrap="square" rtlCol="0">
            <a:spAutoFit/>
          </a:bodyPr>
          <a:lstStyle/>
          <a:p>
            <a:r>
              <a:rPr lang="en-US" sz="1200" dirty="0">
                <a:latin typeface="Arial" panose="020B0604020202020204" pitchFamily="34" charset="0"/>
                <a:cs typeface="Arial" panose="020B0604020202020204" pitchFamily="34" charset="0"/>
              </a:rPr>
              <a:t>Slides outline</a:t>
            </a:r>
            <a:endParaRPr lang="en-GB" sz="1200" dirty="0">
              <a:latin typeface="Arial" panose="020B0604020202020204" pitchFamily="34" charset="0"/>
              <a:cs typeface="Arial" panose="020B0604020202020204" pitchFamily="34" charset="0"/>
            </a:endParaRPr>
          </a:p>
        </p:txBody>
      </p:sp>
      <p:graphicFrame>
        <p:nvGraphicFramePr>
          <p:cNvPr id="24" name="Table 23">
            <a:extLst>
              <a:ext uri="{FF2B5EF4-FFF2-40B4-BE49-F238E27FC236}">
                <a16:creationId xmlns:a16="http://schemas.microsoft.com/office/drawing/2014/main" id="{C8ADA3F1-95A7-4F04-81C8-28C20DD722A4}"/>
              </a:ext>
            </a:extLst>
          </p:cNvPr>
          <p:cNvGraphicFramePr>
            <a:graphicFrameLocks noGrp="1"/>
          </p:cNvGraphicFramePr>
          <p:nvPr>
            <p:extLst>
              <p:ext uri="{D42A27DB-BD31-4B8C-83A1-F6EECF244321}">
                <p14:modId xmlns:p14="http://schemas.microsoft.com/office/powerpoint/2010/main" val="294305186"/>
              </p:ext>
            </p:extLst>
          </p:nvPr>
        </p:nvGraphicFramePr>
        <p:xfrm>
          <a:off x="9776826" y="3223454"/>
          <a:ext cx="1988824" cy="367382"/>
        </p:xfrm>
        <a:graphic>
          <a:graphicData uri="http://schemas.openxmlformats.org/drawingml/2006/table">
            <a:tbl>
              <a:tblPr firstRow="1" bandRow="1">
                <a:tableStyleId>{93296810-A885-4BE3-A3E7-6D5BEEA58F35}</a:tableStyleId>
              </a:tblPr>
              <a:tblGrid>
                <a:gridCol w="1715100">
                  <a:extLst>
                    <a:ext uri="{9D8B030D-6E8A-4147-A177-3AD203B41FA5}">
                      <a16:colId xmlns:a16="http://schemas.microsoft.com/office/drawing/2014/main" val="1046455169"/>
                    </a:ext>
                  </a:extLst>
                </a:gridCol>
                <a:gridCol w="273724">
                  <a:extLst>
                    <a:ext uri="{9D8B030D-6E8A-4147-A177-3AD203B41FA5}">
                      <a16:colId xmlns:a16="http://schemas.microsoft.com/office/drawing/2014/main" val="144766295"/>
                    </a:ext>
                  </a:extLst>
                </a:gridCol>
              </a:tblGrid>
              <a:tr h="367382">
                <a:tc>
                  <a:txBody>
                    <a:bodyPr/>
                    <a:lstStyle/>
                    <a:p>
                      <a:r>
                        <a:rPr lang="en-US" sz="1600" dirty="0">
                          <a:hlinkClick r:id="rId17"/>
                        </a:rPr>
                        <a:t>Video clips</a:t>
                      </a:r>
                      <a:endParaRPr lang="en-GB" sz="1600" dirty="0"/>
                    </a:p>
                  </a:txBody>
                  <a:tcPr>
                    <a:solidFill>
                      <a:schemeClr val="accent1">
                        <a:lumMod val="40000"/>
                        <a:lumOff val="60000"/>
                      </a:schemeClr>
                    </a:solidFill>
                  </a:tcPr>
                </a:tc>
                <a:tc>
                  <a:txBody>
                    <a:bodyPr/>
                    <a:lstStyle/>
                    <a:p>
                      <a:pPr algn="ctr"/>
                      <a:endParaRPr lang="en-GB" sz="1600" dirty="0"/>
                    </a:p>
                  </a:txBody>
                  <a:tcPr>
                    <a:solidFill>
                      <a:schemeClr val="accent1">
                        <a:lumMod val="40000"/>
                        <a:lumOff val="60000"/>
                      </a:schemeClr>
                    </a:solidFill>
                  </a:tcPr>
                </a:tc>
                <a:extLst>
                  <a:ext uri="{0D108BD9-81ED-4DB2-BD59-A6C34878D82A}">
                    <a16:rowId xmlns:a16="http://schemas.microsoft.com/office/drawing/2014/main" val="871348661"/>
                  </a:ext>
                </a:extLst>
              </a:tr>
            </a:tbl>
          </a:graphicData>
        </a:graphic>
      </p:graphicFrame>
      <p:pic>
        <p:nvPicPr>
          <p:cNvPr id="3" name="Picture 2">
            <a:hlinkClick r:id="rId17"/>
            <a:extLst>
              <a:ext uri="{FF2B5EF4-FFF2-40B4-BE49-F238E27FC236}">
                <a16:creationId xmlns:a16="http://schemas.microsoft.com/office/drawing/2014/main" id="{6A71FA37-9BD9-4B21-A458-8B049A6B5D27}"/>
              </a:ext>
            </a:extLst>
          </p:cNvPr>
          <p:cNvPicPr>
            <a:picLocks noChangeAspect="1"/>
          </p:cNvPicPr>
          <p:nvPr/>
        </p:nvPicPr>
        <p:blipFill>
          <a:blip r:embed="rId18"/>
          <a:stretch>
            <a:fillRect/>
          </a:stretch>
        </p:blipFill>
        <p:spPr>
          <a:xfrm>
            <a:off x="9806042" y="2045544"/>
            <a:ext cx="1988824" cy="1124585"/>
          </a:xfrm>
          <a:prstGeom prst="rect">
            <a:avLst/>
          </a:prstGeom>
        </p:spPr>
      </p:pic>
      <p:sp>
        <p:nvSpPr>
          <p:cNvPr id="12" name="TextBox 11">
            <a:extLst>
              <a:ext uri="{FF2B5EF4-FFF2-40B4-BE49-F238E27FC236}">
                <a16:creationId xmlns:a16="http://schemas.microsoft.com/office/drawing/2014/main" id="{C1DF4781-49A4-4EC7-951D-8AD007C45D0E}"/>
              </a:ext>
            </a:extLst>
          </p:cNvPr>
          <p:cNvSpPr txBox="1"/>
          <p:nvPr/>
        </p:nvSpPr>
        <p:spPr>
          <a:xfrm>
            <a:off x="2742625" y="1317669"/>
            <a:ext cx="6607054" cy="646331"/>
          </a:xfrm>
          <a:prstGeom prst="rect">
            <a:avLst/>
          </a:prstGeom>
          <a:noFill/>
        </p:spPr>
        <p:txBody>
          <a:bodyPr wrap="square" rtlCol="0">
            <a:spAutoFit/>
          </a:bodyPr>
          <a:lstStyle/>
          <a:p>
            <a:r>
              <a:rPr lang="en-GB" dirty="0"/>
              <a:t>The learning activities on the following slides signpost when you need one of these resources.</a:t>
            </a:r>
          </a:p>
        </p:txBody>
      </p:sp>
      <p:graphicFrame>
        <p:nvGraphicFramePr>
          <p:cNvPr id="18" name="Object 17">
            <a:extLst>
              <a:ext uri="{FF2B5EF4-FFF2-40B4-BE49-F238E27FC236}">
                <a16:creationId xmlns:a16="http://schemas.microsoft.com/office/drawing/2014/main" id="{95BC9F81-4CDB-4007-AF7F-18CAAD650828}"/>
              </a:ext>
            </a:extLst>
          </p:cNvPr>
          <p:cNvGraphicFramePr>
            <a:graphicFrameLocks noChangeAspect="1"/>
          </p:cNvGraphicFramePr>
          <p:nvPr>
            <p:extLst>
              <p:ext uri="{D42A27DB-BD31-4B8C-83A1-F6EECF244321}">
                <p14:modId xmlns:p14="http://schemas.microsoft.com/office/powerpoint/2010/main" val="1462562535"/>
              </p:ext>
            </p:extLst>
          </p:nvPr>
        </p:nvGraphicFramePr>
        <p:xfrm>
          <a:off x="4649116" y="2457985"/>
          <a:ext cx="914400" cy="771525"/>
        </p:xfrm>
        <a:graphic>
          <a:graphicData uri="http://schemas.openxmlformats.org/presentationml/2006/ole">
            <mc:AlternateContent xmlns:mc="http://schemas.openxmlformats.org/markup-compatibility/2006">
              <mc:Choice xmlns:v="urn:schemas-microsoft-com:vml" Requires="v">
                <p:oleObj spid="_x0000_s1569" name="Acrobat Document" showAsIcon="1" r:id="rId19" imgW="914400" imgH="771480" progId="AcroExch.Document.DC">
                  <p:embed/>
                </p:oleObj>
              </mc:Choice>
              <mc:Fallback>
                <p:oleObj name="Acrobat Document" showAsIcon="1" r:id="rId19" imgW="914400" imgH="771480" progId="AcroExch.Document.DC">
                  <p:embed/>
                  <p:pic>
                    <p:nvPicPr>
                      <p:cNvPr id="0" name=""/>
                      <p:cNvPicPr/>
                      <p:nvPr/>
                    </p:nvPicPr>
                    <p:blipFill>
                      <a:blip r:embed="rId20"/>
                      <a:stretch>
                        <a:fillRect/>
                      </a:stretch>
                    </p:blipFill>
                    <p:spPr>
                      <a:xfrm>
                        <a:off x="4649116" y="2457985"/>
                        <a:ext cx="914400" cy="771525"/>
                      </a:xfrm>
                      <a:prstGeom prst="rect">
                        <a:avLst/>
                      </a:prstGeom>
                    </p:spPr>
                  </p:pic>
                </p:oleObj>
              </mc:Fallback>
            </mc:AlternateContent>
          </a:graphicData>
        </a:graphic>
      </p:graphicFrame>
      <p:graphicFrame>
        <p:nvGraphicFramePr>
          <p:cNvPr id="30" name="Object 29">
            <a:extLst>
              <a:ext uri="{FF2B5EF4-FFF2-40B4-BE49-F238E27FC236}">
                <a16:creationId xmlns:a16="http://schemas.microsoft.com/office/drawing/2014/main" id="{B502B4AC-897E-4B6F-A6F5-67E42F9D9B24}"/>
              </a:ext>
            </a:extLst>
          </p:cNvPr>
          <p:cNvGraphicFramePr>
            <a:graphicFrameLocks noChangeAspect="1"/>
          </p:cNvGraphicFramePr>
          <p:nvPr>
            <p:extLst>
              <p:ext uri="{D42A27DB-BD31-4B8C-83A1-F6EECF244321}">
                <p14:modId xmlns:p14="http://schemas.microsoft.com/office/powerpoint/2010/main" val="324340068"/>
              </p:ext>
            </p:extLst>
          </p:nvPr>
        </p:nvGraphicFramePr>
        <p:xfrm>
          <a:off x="8093475" y="4071505"/>
          <a:ext cx="914400" cy="771525"/>
        </p:xfrm>
        <a:graphic>
          <a:graphicData uri="http://schemas.openxmlformats.org/presentationml/2006/ole">
            <mc:AlternateContent xmlns:mc="http://schemas.openxmlformats.org/markup-compatibility/2006">
              <mc:Choice xmlns:v="urn:schemas-microsoft-com:vml" Requires="v">
                <p:oleObj spid="_x0000_s1570" name="Document" showAsIcon="1" r:id="rId21" imgW="914400" imgH="771480" progId="Word.Document.12">
                  <p:embed/>
                </p:oleObj>
              </mc:Choice>
              <mc:Fallback>
                <p:oleObj name="Document" showAsIcon="1" r:id="rId21" imgW="914400" imgH="771480" progId="Word.Document.12">
                  <p:embed/>
                  <p:pic>
                    <p:nvPicPr>
                      <p:cNvPr id="0" name=""/>
                      <p:cNvPicPr/>
                      <p:nvPr/>
                    </p:nvPicPr>
                    <p:blipFill>
                      <a:blip r:embed="rId22"/>
                      <a:stretch>
                        <a:fillRect/>
                      </a:stretch>
                    </p:blipFill>
                    <p:spPr>
                      <a:xfrm>
                        <a:off x="8093475" y="4071505"/>
                        <a:ext cx="914400" cy="771525"/>
                      </a:xfrm>
                      <a:prstGeom prst="rect">
                        <a:avLst/>
                      </a:prstGeom>
                    </p:spPr>
                  </p:pic>
                </p:oleObj>
              </mc:Fallback>
            </mc:AlternateContent>
          </a:graphicData>
        </a:graphic>
      </p:graphicFrame>
      <p:graphicFrame>
        <p:nvGraphicFramePr>
          <p:cNvPr id="33" name="Object 32">
            <a:extLst>
              <a:ext uri="{FF2B5EF4-FFF2-40B4-BE49-F238E27FC236}">
                <a16:creationId xmlns:a16="http://schemas.microsoft.com/office/drawing/2014/main" id="{234E31DE-8E23-47D7-9560-B7737E3BD8C0}"/>
              </a:ext>
            </a:extLst>
          </p:cNvPr>
          <p:cNvGraphicFramePr>
            <a:graphicFrameLocks noChangeAspect="1"/>
          </p:cNvGraphicFramePr>
          <p:nvPr>
            <p:extLst>
              <p:ext uri="{D42A27DB-BD31-4B8C-83A1-F6EECF244321}">
                <p14:modId xmlns:p14="http://schemas.microsoft.com/office/powerpoint/2010/main" val="3046162100"/>
              </p:ext>
            </p:extLst>
          </p:nvPr>
        </p:nvGraphicFramePr>
        <p:xfrm>
          <a:off x="3070392" y="5313613"/>
          <a:ext cx="914400" cy="771525"/>
        </p:xfrm>
        <a:graphic>
          <a:graphicData uri="http://schemas.openxmlformats.org/presentationml/2006/ole">
            <mc:AlternateContent xmlns:mc="http://schemas.openxmlformats.org/markup-compatibility/2006">
              <mc:Choice xmlns:v="urn:schemas-microsoft-com:vml" Requires="v">
                <p:oleObj spid="_x0000_s1571" name="Acrobat Document" showAsIcon="1" r:id="rId23" imgW="914400" imgH="771480" progId="AcroExch.Document.DC">
                  <p:embed/>
                </p:oleObj>
              </mc:Choice>
              <mc:Fallback>
                <p:oleObj name="Acrobat Document" showAsIcon="1" r:id="rId23" imgW="914400" imgH="771480" progId="AcroExch.Document.DC">
                  <p:embed/>
                  <p:pic>
                    <p:nvPicPr>
                      <p:cNvPr id="0" name=""/>
                      <p:cNvPicPr/>
                      <p:nvPr/>
                    </p:nvPicPr>
                    <p:blipFill>
                      <a:blip r:embed="rId20"/>
                      <a:stretch>
                        <a:fillRect/>
                      </a:stretch>
                    </p:blipFill>
                    <p:spPr>
                      <a:xfrm>
                        <a:off x="3070392" y="5313613"/>
                        <a:ext cx="914400" cy="771525"/>
                      </a:xfrm>
                      <a:prstGeom prst="rect">
                        <a:avLst/>
                      </a:prstGeom>
                    </p:spPr>
                  </p:pic>
                </p:oleObj>
              </mc:Fallback>
            </mc:AlternateContent>
          </a:graphicData>
        </a:graphic>
      </p:graphicFrame>
    </p:spTree>
    <p:extLst>
      <p:ext uri="{BB962C8B-B14F-4D97-AF65-F5344CB8AC3E}">
        <p14:creationId xmlns:p14="http://schemas.microsoft.com/office/powerpoint/2010/main" val="385824686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162300" y="-3244235"/>
            <a:ext cx="12192000" cy="2743201"/>
          </a:xfrm>
          <a:prstGeom prst="rect">
            <a:avLst/>
          </a:prstGeom>
          <a:gradFill flip="none" rotWithShape="1">
            <a:gsLst>
              <a:gs pos="60000">
                <a:srgbClr val="FAFCFE">
                  <a:alpha val="25000"/>
                </a:srgbClr>
              </a:gs>
              <a:gs pos="0">
                <a:schemeClr val="accent1">
                  <a:lumMod val="5000"/>
                  <a:lumOff val="95000"/>
                  <a:alpha val="0"/>
                </a:schemeClr>
              </a:gs>
              <a:gs pos="100000">
                <a:schemeClr val="bg1"/>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itle 2"/>
          <p:cNvSpPr>
            <a:spLocks noGrp="1"/>
          </p:cNvSpPr>
          <p:nvPr>
            <p:ph type="title"/>
          </p:nvPr>
        </p:nvSpPr>
        <p:spPr>
          <a:xfrm>
            <a:off x="1817728" y="459205"/>
            <a:ext cx="8037471" cy="1325563"/>
          </a:xfrm>
          <a:solidFill>
            <a:srgbClr val="00B0F0">
              <a:alpha val="50000"/>
            </a:srgbClr>
          </a:solidFill>
          <a:ln>
            <a:noFill/>
          </a:ln>
        </p:spPr>
        <p:style>
          <a:lnRef idx="0">
            <a:scrgbClr r="0" g="0" b="0"/>
          </a:lnRef>
          <a:fillRef idx="0">
            <a:scrgbClr r="0" g="0" b="0"/>
          </a:fillRef>
          <a:effectRef idx="0">
            <a:scrgbClr r="0" g="0" b="0"/>
          </a:effectRef>
          <a:fontRef idx="minor">
            <a:schemeClr val="lt1"/>
          </a:fontRef>
        </p:style>
        <p:txBody>
          <a:bodyPr/>
          <a:lstStyle/>
          <a:p>
            <a:r>
              <a:rPr lang="en-US" dirty="0"/>
              <a:t>How do war and the military </a:t>
            </a:r>
            <a:br>
              <a:rPr lang="en-US" dirty="0"/>
            </a:br>
            <a:r>
              <a:rPr lang="en-US" dirty="0"/>
              <a:t>affect us in Britain?</a:t>
            </a:r>
            <a:endParaRPr lang="en-GB" dirty="0"/>
          </a:p>
        </p:txBody>
      </p:sp>
      <p:pic>
        <p:nvPicPr>
          <p:cNvPr id="8" name="Picture 7"/>
          <p:cNvPicPr>
            <a:picLocks noChangeAspect="1"/>
          </p:cNvPicPr>
          <p:nvPr/>
        </p:nvPicPr>
        <p:blipFill>
          <a:blip r:embed="rId3"/>
          <a:stretch>
            <a:fillRect/>
          </a:stretch>
        </p:blipFill>
        <p:spPr>
          <a:xfrm>
            <a:off x="1815876" y="1926282"/>
            <a:ext cx="4020587" cy="4775689"/>
          </a:xfrm>
          <a:prstGeom prst="rect">
            <a:avLst/>
          </a:prstGeom>
          <a:effectLst>
            <a:outerShdw blurRad="50800" dist="38100" dir="8100000" algn="tr" rotWithShape="0">
              <a:prstClr val="black">
                <a:alpha val="40000"/>
              </a:prstClr>
            </a:outerShdw>
          </a:effectLst>
        </p:spPr>
      </p:pic>
      <p:pic>
        <p:nvPicPr>
          <p:cNvPr id="2050" name="Picture 2">
            <a:extLst>
              <a:ext uri="{FF2B5EF4-FFF2-40B4-BE49-F238E27FC236}">
                <a16:creationId xmlns:a16="http://schemas.microsoft.com/office/drawing/2014/main" id="{AB735FBB-F7EA-4C80-A5ED-0E0D11A341B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45353"/>
          <a:stretch/>
        </p:blipFill>
        <p:spPr bwMode="auto">
          <a:xfrm>
            <a:off x="6096001" y="1926281"/>
            <a:ext cx="3759198" cy="47756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18525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04686" y="1041899"/>
            <a:ext cx="9442219" cy="1325563"/>
          </a:xfrm>
          <a:solidFill>
            <a:srgbClr val="00B0F0">
              <a:alpha val="50000"/>
            </a:srgbClr>
          </a:solidFill>
          <a:ln>
            <a:noFill/>
          </a:ln>
        </p:spPr>
        <p:style>
          <a:lnRef idx="0">
            <a:scrgbClr r="0" g="0" b="0"/>
          </a:lnRef>
          <a:fillRef idx="0">
            <a:scrgbClr r="0" g="0" b="0"/>
          </a:fillRef>
          <a:effectRef idx="0">
            <a:scrgbClr r="0" g="0" b="0"/>
          </a:effectRef>
          <a:fontRef idx="minor">
            <a:schemeClr val="lt1"/>
          </a:fontRef>
        </p:style>
        <p:txBody>
          <a:bodyPr/>
          <a:lstStyle/>
          <a:p>
            <a:r>
              <a:rPr lang="en-US" dirty="0"/>
              <a:t>Why do you think the director called the film</a:t>
            </a:r>
            <a:r>
              <a:rPr lang="en-US" b="1" dirty="0"/>
              <a:t> “War School”</a:t>
            </a:r>
            <a:endParaRPr lang="en-GB" b="1" dirty="0"/>
          </a:p>
        </p:txBody>
      </p:sp>
      <p:sp>
        <p:nvSpPr>
          <p:cNvPr id="7" name="TextBox 6"/>
          <p:cNvSpPr txBox="1"/>
          <p:nvPr/>
        </p:nvSpPr>
        <p:spPr>
          <a:xfrm>
            <a:off x="1691590" y="2642101"/>
            <a:ext cx="3098125" cy="369332"/>
          </a:xfrm>
          <a:prstGeom prst="rect">
            <a:avLst/>
          </a:prstGeom>
          <a:solidFill>
            <a:schemeClr val="accent6">
              <a:lumMod val="20000"/>
              <a:lumOff val="80000"/>
            </a:schemeClr>
          </a:solidFill>
        </p:spPr>
        <p:txBody>
          <a:bodyPr wrap="square" rtlCol="0">
            <a:spAutoFit/>
          </a:bodyPr>
          <a:lstStyle/>
          <a:p>
            <a:r>
              <a:rPr lang="en-US" dirty="0"/>
              <a:t>Click to show poster and still…</a:t>
            </a:r>
            <a:endParaRPr lang="en-GB" dirty="0"/>
          </a:p>
        </p:txBody>
      </p:sp>
      <p:pic>
        <p:nvPicPr>
          <p:cNvPr id="6" name="Picture 5"/>
          <p:cNvPicPr>
            <a:picLocks noChangeAspect="1"/>
          </p:cNvPicPr>
          <p:nvPr/>
        </p:nvPicPr>
        <p:blipFill>
          <a:blip r:embed="rId3"/>
          <a:stretch>
            <a:fillRect/>
          </a:stretch>
        </p:blipFill>
        <p:spPr>
          <a:xfrm rot="432602">
            <a:off x="1316014" y="2558013"/>
            <a:ext cx="5332808" cy="3981074"/>
          </a:xfrm>
          <a:prstGeom prst="rect">
            <a:avLst/>
          </a:prstGeom>
          <a:effectLst>
            <a:outerShdw blurRad="50800" dist="38100" algn="l" rotWithShape="0">
              <a:prstClr val="black">
                <a:alpha val="40000"/>
              </a:prstClr>
            </a:outerShdw>
          </a:effectLst>
        </p:spPr>
      </p:pic>
      <p:pic>
        <p:nvPicPr>
          <p:cNvPr id="4" name="Picture 3"/>
          <p:cNvPicPr>
            <a:picLocks noChangeAspect="1"/>
          </p:cNvPicPr>
          <p:nvPr/>
        </p:nvPicPr>
        <p:blipFill>
          <a:blip r:embed="rId4"/>
          <a:stretch>
            <a:fillRect/>
          </a:stretch>
        </p:blipFill>
        <p:spPr>
          <a:xfrm rot="21155891">
            <a:off x="6353845" y="2761676"/>
            <a:ext cx="4575461" cy="3161756"/>
          </a:xfrm>
          <a:prstGeom prst="rect">
            <a:avLst/>
          </a:prstGeom>
          <a:effectLst>
            <a:outerShdw blurRad="50800" dist="38100" algn="l" rotWithShape="0">
              <a:prstClr val="black">
                <a:alpha val="40000"/>
              </a:prstClr>
            </a:outerShdw>
          </a:effectLst>
        </p:spPr>
      </p:pic>
    </p:spTree>
    <p:extLst>
      <p:ext uri="{BB962C8B-B14F-4D97-AF65-F5344CB8AC3E}">
        <p14:creationId xmlns:p14="http://schemas.microsoft.com/office/powerpoint/2010/main" val="27439794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100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544504" y="0"/>
            <a:ext cx="12859657" cy="6858000"/>
            <a:chOff x="-283247" y="0"/>
            <a:chExt cx="12859657" cy="6858000"/>
          </a:xfrm>
        </p:grpSpPr>
        <p:pic>
          <p:nvPicPr>
            <p:cNvPr id="8" name="Picture 7"/>
            <p:cNvPicPr>
              <a:picLocks noChangeAspect="1"/>
            </p:cNvPicPr>
            <p:nvPr/>
          </p:nvPicPr>
          <p:blipFill>
            <a:blip r:embed="rId3">
              <a:duotone>
                <a:prstClr val="black"/>
                <a:schemeClr val="accent4">
                  <a:tint val="45000"/>
                  <a:satMod val="400000"/>
                </a:schemeClr>
              </a:duotone>
            </a:blip>
            <a:stretch>
              <a:fillRect/>
            </a:stretch>
          </p:blipFill>
          <p:spPr>
            <a:xfrm flipH="1">
              <a:off x="-283247" y="0"/>
              <a:ext cx="6794582" cy="6858000"/>
            </a:xfrm>
            <a:prstGeom prst="rect">
              <a:avLst/>
            </a:prstGeom>
          </p:spPr>
        </p:pic>
        <p:pic>
          <p:nvPicPr>
            <p:cNvPr id="7" name="Picture 6"/>
            <p:cNvPicPr>
              <a:picLocks noChangeAspect="1"/>
            </p:cNvPicPr>
            <p:nvPr/>
          </p:nvPicPr>
          <p:blipFill>
            <a:blip r:embed="rId3">
              <a:duotone>
                <a:prstClr val="black"/>
                <a:schemeClr val="accent4">
                  <a:tint val="45000"/>
                  <a:satMod val="400000"/>
                </a:schemeClr>
              </a:duotone>
            </a:blip>
            <a:stretch>
              <a:fillRect/>
            </a:stretch>
          </p:blipFill>
          <p:spPr>
            <a:xfrm>
              <a:off x="5901735" y="0"/>
              <a:ext cx="6674675" cy="6858000"/>
            </a:xfrm>
            <a:prstGeom prst="rect">
              <a:avLst/>
            </a:prstGeom>
          </p:spPr>
        </p:pic>
      </p:grpSp>
      <p:sp>
        <p:nvSpPr>
          <p:cNvPr id="2" name="Title 1"/>
          <p:cNvSpPr>
            <a:spLocks noGrp="1"/>
          </p:cNvSpPr>
          <p:nvPr>
            <p:ph type="title"/>
          </p:nvPr>
        </p:nvSpPr>
        <p:spPr>
          <a:xfrm>
            <a:off x="838200" y="1775617"/>
            <a:ext cx="10515600" cy="1325563"/>
          </a:xfr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a:lstStyle/>
          <a:p>
            <a:pPr algn="ctr"/>
            <a:r>
              <a:rPr lang="en-US" dirty="0"/>
              <a:t>The military should have a bigger role in our lives.</a:t>
            </a:r>
            <a:endParaRPr lang="en-GB" dirty="0"/>
          </a:p>
        </p:txBody>
      </p:sp>
      <p:sp>
        <p:nvSpPr>
          <p:cNvPr id="4" name="Left-Right Arrow 3"/>
          <p:cNvSpPr/>
          <p:nvPr/>
        </p:nvSpPr>
        <p:spPr>
          <a:xfrm rot="10800000">
            <a:off x="3114045" y="3550179"/>
            <a:ext cx="5181600" cy="1333500"/>
          </a:xfrm>
          <a:prstGeom prst="leftRightArrow">
            <a:avLst/>
          </a:prstGeom>
          <a:gradFill flip="none" rotWithShape="1">
            <a:gsLst>
              <a:gs pos="0">
                <a:srgbClr val="00B050"/>
              </a:gs>
              <a:gs pos="50000">
                <a:schemeClr val="accent1">
                  <a:tint val="44500"/>
                  <a:satMod val="160000"/>
                </a:schemeClr>
              </a:gs>
              <a:gs pos="100000">
                <a:srgbClr val="FF0000"/>
              </a:gs>
            </a:gsLst>
            <a:lin ang="10800000" scaled="1"/>
            <a:tileRect/>
          </a:grad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n w="57150">
                <a:solidFill>
                  <a:schemeClr val="bg1"/>
                </a:solidFill>
              </a:ln>
            </a:endParaRPr>
          </a:p>
        </p:txBody>
      </p:sp>
      <p:sp>
        <p:nvSpPr>
          <p:cNvPr id="5" name="TextBox 4"/>
          <p:cNvSpPr txBox="1"/>
          <p:nvPr/>
        </p:nvSpPr>
        <p:spPr>
          <a:xfrm>
            <a:off x="838200" y="3893764"/>
            <a:ext cx="2082800" cy="646331"/>
          </a:xfrm>
          <a:prstGeom prst="rect">
            <a:avLst/>
          </a:prstGeom>
          <a:solidFill>
            <a:schemeClr val="accent6">
              <a:lumMod val="40000"/>
              <a:lumOff val="60000"/>
            </a:schemeClr>
          </a:solidFill>
        </p:spPr>
        <p:txBody>
          <a:bodyPr wrap="square" rtlCol="0">
            <a:spAutoFit/>
          </a:bodyPr>
          <a:lstStyle/>
          <a:p>
            <a:pPr algn="ctr"/>
            <a:r>
              <a:rPr lang="en-US" sz="3600" dirty="0">
                <a:latin typeface="Arial" panose="020B0604020202020204" pitchFamily="34" charset="0"/>
                <a:cs typeface="Arial" panose="020B0604020202020204" pitchFamily="34" charset="0"/>
              </a:rPr>
              <a:t>AGREE</a:t>
            </a:r>
            <a:endParaRPr lang="en-GB" dirty="0">
              <a:latin typeface="Arial" panose="020B0604020202020204" pitchFamily="34" charset="0"/>
              <a:cs typeface="Arial" panose="020B0604020202020204" pitchFamily="34" charset="0"/>
            </a:endParaRPr>
          </a:p>
        </p:txBody>
      </p:sp>
      <p:sp>
        <p:nvSpPr>
          <p:cNvPr id="6" name="TextBox 5"/>
          <p:cNvSpPr txBox="1"/>
          <p:nvPr/>
        </p:nvSpPr>
        <p:spPr>
          <a:xfrm>
            <a:off x="8488690" y="3822699"/>
            <a:ext cx="2819400" cy="646331"/>
          </a:xfrm>
          <a:prstGeom prst="rect">
            <a:avLst/>
          </a:prstGeom>
          <a:solidFill>
            <a:srgbClr val="FA9A9A"/>
          </a:solidFill>
        </p:spPr>
        <p:txBody>
          <a:bodyPr wrap="square" rtlCol="0">
            <a:spAutoFit/>
          </a:bodyPr>
          <a:lstStyle/>
          <a:p>
            <a:pPr algn="ctr"/>
            <a:r>
              <a:rPr lang="en-US" sz="3600" dirty="0">
                <a:latin typeface="Arial" panose="020B0604020202020204" pitchFamily="34" charset="0"/>
                <a:cs typeface="Arial" panose="020B0604020202020204" pitchFamily="34" charset="0"/>
              </a:rPr>
              <a:t>DISAGREE</a:t>
            </a:r>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2870975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720443"/>
            <a:ext cx="9575800" cy="1325563"/>
          </a:xfrm>
          <a:solidFill>
            <a:srgbClr val="00B0F0">
              <a:alpha val="50000"/>
            </a:srgbClr>
          </a:solidFill>
          <a:ln>
            <a:noFill/>
          </a:ln>
        </p:spPr>
        <p:style>
          <a:lnRef idx="0">
            <a:scrgbClr r="0" g="0" b="0"/>
          </a:lnRef>
          <a:fillRef idx="0">
            <a:scrgbClr r="0" g="0" b="0"/>
          </a:fillRef>
          <a:effectRef idx="0">
            <a:scrgbClr r="0" g="0" b="0"/>
          </a:effectRef>
          <a:fontRef idx="minor">
            <a:schemeClr val="lt1"/>
          </a:fontRef>
        </p:style>
        <p:txBody>
          <a:bodyPr/>
          <a:lstStyle/>
          <a:p>
            <a:pPr marL="177800"/>
            <a:r>
              <a:rPr lang="en-US" dirty="0"/>
              <a:t>Silent conversations</a:t>
            </a:r>
            <a:endParaRPr lang="en-GB" dirty="0"/>
          </a:p>
        </p:txBody>
      </p:sp>
      <p:sp>
        <p:nvSpPr>
          <p:cNvPr id="3" name="Content Placeholder 2"/>
          <p:cNvSpPr>
            <a:spLocks noGrp="1"/>
          </p:cNvSpPr>
          <p:nvPr>
            <p:ph idx="1"/>
          </p:nvPr>
        </p:nvSpPr>
        <p:spPr>
          <a:xfrm>
            <a:off x="838200" y="2186763"/>
            <a:ext cx="4000500" cy="3990199"/>
          </a:xfrm>
          <a:solidFill>
            <a:schemeClr val="accent1">
              <a:lumMod val="40000"/>
              <a:lumOff val="60000"/>
            </a:schemeClr>
          </a:solidFill>
        </p:spPr>
        <p:txBody>
          <a:bodyPr/>
          <a:lstStyle/>
          <a:p>
            <a:pPr marL="177800" indent="0">
              <a:buNone/>
            </a:pPr>
            <a:r>
              <a:rPr lang="en-US" dirty="0"/>
              <a:t>Without speaking, add questions, comments and responses to your text.</a:t>
            </a:r>
          </a:p>
          <a:p>
            <a:pPr marL="177800" indent="0">
              <a:buNone/>
            </a:pPr>
            <a:r>
              <a:rPr lang="en-US" dirty="0"/>
              <a:t>Move around the room to join other silent conversations (keep your pen).</a:t>
            </a:r>
            <a:endParaRPr lang="en-GB" dirty="0"/>
          </a:p>
        </p:txBody>
      </p:sp>
      <p:pic>
        <p:nvPicPr>
          <p:cNvPr id="5" name="Picture 4"/>
          <p:cNvPicPr>
            <a:picLocks noChangeAspect="1"/>
          </p:cNvPicPr>
          <p:nvPr/>
        </p:nvPicPr>
        <p:blipFill rotWithShape="1">
          <a:blip r:embed="rId3"/>
          <a:srcRect l="15385" t="32441" r="27728" b="10561"/>
          <a:stretch/>
        </p:blipFill>
        <p:spPr>
          <a:xfrm>
            <a:off x="5104210" y="2186763"/>
            <a:ext cx="5309790" cy="3990199"/>
          </a:xfrm>
          <a:prstGeom prst="rect">
            <a:avLst/>
          </a:prstGeom>
        </p:spPr>
      </p:pic>
      <p:sp>
        <p:nvSpPr>
          <p:cNvPr id="6" name="Rectangle 5">
            <a:hlinkClick r:id="rId4" action="ppaction://hlinksldjump"/>
          </p:cNvPr>
          <p:cNvSpPr/>
          <p:nvPr/>
        </p:nvSpPr>
        <p:spPr>
          <a:xfrm>
            <a:off x="10564585" y="5080000"/>
            <a:ext cx="1422400" cy="1096962"/>
          </a:xfrm>
          <a:prstGeom prst="rect">
            <a:avLst/>
          </a:prstGeom>
          <a:solidFill>
            <a:srgbClr val="00B0F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Download texts in Resources</a:t>
            </a:r>
            <a:endParaRPr lang="en-GB" dirty="0"/>
          </a:p>
        </p:txBody>
      </p:sp>
    </p:spTree>
    <p:extLst>
      <p:ext uri="{BB962C8B-B14F-4D97-AF65-F5344CB8AC3E}">
        <p14:creationId xmlns:p14="http://schemas.microsoft.com/office/powerpoint/2010/main" val="32933479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288"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strVal val="4/3*#ppt_w"/>
                                          </p:val>
                                        </p:tav>
                                        <p:tav tm="100000">
                                          <p:val>
                                            <p:strVal val="#ppt_w"/>
                                          </p:val>
                                        </p:tav>
                                      </p:tavLst>
                                    </p:anim>
                                    <p:anim calcmode="lin" valueType="num">
                                      <p:cBhvr>
                                        <p:cTn id="8" dur="500" fill="hold"/>
                                        <p:tgtEl>
                                          <p:spTgt spid="5"/>
                                        </p:tgtEl>
                                        <p:attrNameLst>
                                          <p:attrName>ppt_h</p:attrName>
                                        </p:attrNameLst>
                                      </p:cBhvr>
                                      <p:tavLst>
                                        <p:tav tm="0">
                                          <p:val>
                                            <p:strVal val="4/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1702" y="1584380"/>
            <a:ext cx="5664619" cy="945244"/>
          </a:xfrm>
          <a:solidFill>
            <a:srgbClr val="0070C0">
              <a:alpha val="50000"/>
            </a:srgbClr>
          </a:solidFill>
          <a:ln>
            <a:noFill/>
          </a:ln>
        </p:spPr>
        <p:style>
          <a:lnRef idx="0">
            <a:scrgbClr r="0" g="0" b="0"/>
          </a:lnRef>
          <a:fillRef idx="0">
            <a:scrgbClr r="0" g="0" b="0"/>
          </a:fillRef>
          <a:effectRef idx="0">
            <a:scrgbClr r="0" g="0" b="0"/>
          </a:effectRef>
          <a:fontRef idx="minor">
            <a:schemeClr val="lt1"/>
          </a:fontRef>
        </p:style>
        <p:txBody>
          <a:bodyPr/>
          <a:lstStyle/>
          <a:p>
            <a:pPr algn="ctr"/>
            <a:r>
              <a:rPr lang="en-US" dirty="0"/>
              <a:t>True or False</a:t>
            </a:r>
            <a:endParaRPr lang="en-GB" dirty="0"/>
          </a:p>
        </p:txBody>
      </p:sp>
      <p:pic>
        <p:nvPicPr>
          <p:cNvPr id="6" name="Picture 5">
            <a:hlinkClick r:id="rId3"/>
          </p:cNvPr>
          <p:cNvPicPr>
            <a:picLocks noChangeAspect="1"/>
          </p:cNvPicPr>
          <p:nvPr/>
        </p:nvPicPr>
        <p:blipFill>
          <a:blip r:embed="rId4"/>
          <a:stretch>
            <a:fillRect/>
          </a:stretch>
        </p:blipFill>
        <p:spPr>
          <a:xfrm>
            <a:off x="741702" y="2864800"/>
            <a:ext cx="10752751" cy="3993200"/>
          </a:xfrm>
          <a:prstGeom prst="rect">
            <a:avLst/>
          </a:prstGeom>
        </p:spPr>
      </p:pic>
      <p:sp>
        <p:nvSpPr>
          <p:cNvPr id="4" name="Rectangle 3">
            <a:hlinkClick r:id="rId5"/>
          </p:cNvPr>
          <p:cNvSpPr/>
          <p:nvPr/>
        </p:nvSpPr>
        <p:spPr>
          <a:xfrm>
            <a:off x="6527801" y="1584380"/>
            <a:ext cx="2895600" cy="945244"/>
          </a:xfrm>
          <a:prstGeom prst="rect">
            <a:avLst/>
          </a:prstGeom>
          <a:solidFill>
            <a:srgbClr val="00B0F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Take the quiz online</a:t>
            </a:r>
          </a:p>
          <a:p>
            <a:pPr algn="ctr"/>
            <a:r>
              <a:rPr lang="en-US" dirty="0"/>
              <a:t>http://bit.ly/war-school-quiz</a:t>
            </a:r>
            <a:endParaRPr lang="en-GB" dirty="0"/>
          </a:p>
        </p:txBody>
      </p:sp>
      <p:sp>
        <p:nvSpPr>
          <p:cNvPr id="8" name="Rectangle 7">
            <a:hlinkClick r:id="rId6" action="ppaction://hlinksldjump"/>
          </p:cNvPr>
          <p:cNvSpPr/>
          <p:nvPr/>
        </p:nvSpPr>
        <p:spPr>
          <a:xfrm>
            <a:off x="9544882" y="1584380"/>
            <a:ext cx="1949572" cy="945244"/>
          </a:xfrm>
          <a:prstGeom prst="rect">
            <a:avLst/>
          </a:prstGeom>
          <a:solidFill>
            <a:srgbClr val="00B0F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dirty="0"/>
              <a:t>Download printable quiz in Resources</a:t>
            </a:r>
            <a:endParaRPr lang="en-GB" dirty="0"/>
          </a:p>
        </p:txBody>
      </p:sp>
      <p:pic>
        <p:nvPicPr>
          <p:cNvPr id="9" name="Picture 8">
            <a:hlinkClick r:id="rId3"/>
          </p:cNvPr>
          <p:cNvPicPr>
            <a:picLocks noChangeAspect="1"/>
          </p:cNvPicPr>
          <p:nvPr/>
        </p:nvPicPr>
        <p:blipFill rotWithShape="1">
          <a:blip r:embed="rId4"/>
          <a:srcRect l="30543" r="35796"/>
          <a:stretch/>
        </p:blipFill>
        <p:spPr>
          <a:xfrm>
            <a:off x="4025900" y="3068000"/>
            <a:ext cx="3619500" cy="3993200"/>
          </a:xfrm>
          <a:prstGeom prst="rect">
            <a:avLst/>
          </a:prstGeom>
        </p:spPr>
      </p:pic>
      <p:sp>
        <p:nvSpPr>
          <p:cNvPr id="7" name="Rectangle 6"/>
          <p:cNvSpPr/>
          <p:nvPr/>
        </p:nvSpPr>
        <p:spPr>
          <a:xfrm>
            <a:off x="5298928" y="479647"/>
            <a:ext cx="1374094" cy="3154710"/>
          </a:xfrm>
          <a:prstGeom prst="rect">
            <a:avLst/>
          </a:prstGeom>
          <a:noFill/>
        </p:spPr>
        <p:txBody>
          <a:bodyPr wrap="none" lIns="91440" tIns="45720" rIns="91440" bIns="45720">
            <a:spAutoFit/>
          </a:bodyPr>
          <a:lstStyle/>
          <a:p>
            <a:pPr algn="ctr"/>
            <a:r>
              <a:rPr lang="en-US" sz="19900" b="1" cap="none" spc="50" dirty="0">
                <a:ln w="0"/>
                <a:solidFill>
                  <a:schemeClr val="bg2"/>
                </a:solidFill>
                <a:effectLst>
                  <a:innerShdw blurRad="63500" dist="50800" dir="13500000">
                    <a:srgbClr val="000000">
                      <a:alpha val="50000"/>
                    </a:srgbClr>
                  </a:innerShdw>
                </a:effectLst>
              </a:rPr>
              <a:t>?</a:t>
            </a:r>
            <a:endParaRPr lang="en-US" sz="8800" b="1" cap="none" spc="50" dirty="0">
              <a:ln w="0"/>
              <a:solidFill>
                <a:schemeClr val="bg2"/>
              </a:solidFill>
              <a:effectLst>
                <a:innerShdw blurRad="63500" dist="50800" dir="13500000">
                  <a:srgbClr val="000000">
                    <a:alpha val="50000"/>
                  </a:srgbClr>
                </a:innerShdw>
              </a:effectLst>
            </a:endParaRPr>
          </a:p>
        </p:txBody>
      </p:sp>
      <p:sp>
        <p:nvSpPr>
          <p:cNvPr id="10" name="TextBox 9">
            <a:extLst>
              <a:ext uri="{FF2B5EF4-FFF2-40B4-BE49-F238E27FC236}">
                <a16:creationId xmlns:a16="http://schemas.microsoft.com/office/drawing/2014/main" id="{7F5BFF47-B6DF-4D9F-B833-2FE02ADE8E68}"/>
              </a:ext>
            </a:extLst>
          </p:cNvPr>
          <p:cNvSpPr txBox="1"/>
          <p:nvPr/>
        </p:nvSpPr>
        <p:spPr>
          <a:xfrm>
            <a:off x="741702" y="3034778"/>
            <a:ext cx="5786099" cy="369332"/>
          </a:xfrm>
          <a:prstGeom prst="rect">
            <a:avLst/>
          </a:prstGeom>
          <a:solidFill>
            <a:srgbClr val="0070C0">
              <a:alpha val="50196"/>
            </a:srgbClr>
          </a:solidFill>
        </p:spPr>
        <p:txBody>
          <a:bodyPr wrap="square">
            <a:spAutoFit/>
          </a:bodyPr>
          <a:lstStyle/>
          <a:p>
            <a:pPr algn="ctr"/>
            <a:r>
              <a:rPr lang="en-GB" b="0" i="0" dirty="0">
                <a:solidFill>
                  <a:schemeClr val="bg1"/>
                </a:solidFill>
                <a:effectLst/>
                <a:latin typeface="Roboto"/>
              </a:rPr>
              <a:t>What do you know about the UK military?</a:t>
            </a:r>
            <a:endParaRPr lang="en-GB" dirty="0">
              <a:solidFill>
                <a:schemeClr val="bg1"/>
              </a:solidFill>
            </a:endParaRPr>
          </a:p>
        </p:txBody>
      </p:sp>
    </p:spTree>
    <p:extLst>
      <p:ext uri="{BB962C8B-B14F-4D97-AF65-F5344CB8AC3E}">
        <p14:creationId xmlns:p14="http://schemas.microsoft.com/office/powerpoint/2010/main" val="1505456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50000" decel="50000" fill="hold" nodeType="withEffect">
                                  <p:stCondLst>
                                    <p:cond delay="0"/>
                                  </p:stCondLst>
                                  <p:childTnLst>
                                    <p:animMotion origin="layout" path="M 4.16667E-6 4.07407E-6 L 0.0026 -0.02917 " pathEditMode="relative" rAng="0" ptsTypes="AA">
                                      <p:cBhvr>
                                        <p:cTn id="6" dur="2000" fill="hold"/>
                                        <p:tgtEl>
                                          <p:spTgt spid="9"/>
                                        </p:tgtEl>
                                        <p:attrNameLst>
                                          <p:attrName>ppt_x</p:attrName>
                                          <p:attrName>ppt_y</p:attrName>
                                        </p:attrNameLst>
                                      </p:cBhvr>
                                      <p:rCtr x="130" y="-1458"/>
                                    </p:animMotion>
                                  </p:childTnLst>
                                </p:cTn>
                              </p:par>
                              <p:par>
                                <p:cTn id="7" presetID="42"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animEffect transition="in" filter="fade">
                                      <p:cBhvr>
                                        <p:cTn id="9" dur="1000"/>
                                        <p:tgtEl>
                                          <p:spTgt spid="7"/>
                                        </p:tgtEl>
                                      </p:cBhvr>
                                    </p:animEffect>
                                    <p:anim calcmode="lin" valueType="num">
                                      <p:cBhvr>
                                        <p:cTn id="10" dur="1000" fill="hold"/>
                                        <p:tgtEl>
                                          <p:spTgt spid="7"/>
                                        </p:tgtEl>
                                        <p:attrNameLst>
                                          <p:attrName>ppt_x</p:attrName>
                                        </p:attrNameLst>
                                      </p:cBhvr>
                                      <p:tavLst>
                                        <p:tav tm="0">
                                          <p:val>
                                            <p:strVal val="#ppt_x"/>
                                          </p:val>
                                        </p:tav>
                                        <p:tav tm="100000">
                                          <p:val>
                                            <p:strVal val="#ppt_x"/>
                                          </p:val>
                                        </p:tav>
                                      </p:tavLst>
                                    </p:anim>
                                    <p:anim calcmode="lin" valueType="num">
                                      <p:cBhvr>
                                        <p:cTn id="1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3974</TotalTime>
  <Words>3891</Words>
  <Application>Microsoft Office PowerPoint</Application>
  <PresentationFormat>Widescreen</PresentationFormat>
  <Paragraphs>353</Paragraphs>
  <Slides>24</Slides>
  <Notes>24</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4</vt:i4>
      </vt:variant>
      <vt:variant>
        <vt:lpstr>Slide Titles</vt:lpstr>
      </vt:variant>
      <vt:variant>
        <vt:i4>24</vt:i4>
      </vt:variant>
    </vt:vector>
  </HeadingPairs>
  <TitlesOfParts>
    <vt:vector size="35" baseType="lpstr">
      <vt:lpstr>adelle</vt:lpstr>
      <vt:lpstr>Arial</vt:lpstr>
      <vt:lpstr>Bradley Hand ITC</vt:lpstr>
      <vt:lpstr>Calibri</vt:lpstr>
      <vt:lpstr>Calibri Light</vt:lpstr>
      <vt:lpstr>Roboto</vt:lpstr>
      <vt:lpstr>Office Theme</vt:lpstr>
      <vt:lpstr>Document</vt:lpstr>
      <vt:lpstr>Acrobat Document</vt:lpstr>
      <vt:lpstr>Microsoft Word Document</vt:lpstr>
      <vt:lpstr>Adobe Acrobat Document</vt:lpstr>
      <vt:lpstr>War School</vt:lpstr>
      <vt:lpstr>Important: Before you continue….</vt:lpstr>
      <vt:lpstr>PowerPoint Presentation</vt:lpstr>
      <vt:lpstr>Printable Resources</vt:lpstr>
      <vt:lpstr>How do war and the military  affect us in Britain?</vt:lpstr>
      <vt:lpstr>Why do you think the director called the film “War School”</vt:lpstr>
      <vt:lpstr>The military should have a bigger role in our lives.</vt:lpstr>
      <vt:lpstr>Silent conversations</vt:lpstr>
      <vt:lpstr>True or False</vt:lpstr>
      <vt:lpstr>Recruitment advertising</vt:lpstr>
      <vt:lpstr>Recruitment</vt:lpstr>
      <vt:lpstr>What happens in army training?</vt:lpstr>
      <vt:lpstr>What is “militarism”</vt:lpstr>
      <vt:lpstr>How militarised is your country?</vt:lpstr>
      <vt:lpstr>Militarisation spectrum</vt:lpstr>
      <vt:lpstr>…</vt:lpstr>
      <vt:lpstr>PowerPoint Presentation</vt:lpstr>
      <vt:lpstr>PowerPoint Presentation</vt:lpstr>
      <vt:lpstr>Risk Assessment</vt:lpstr>
      <vt:lpstr>Risk Assessment - answers</vt:lpstr>
      <vt:lpstr>PowerPoint Presentation</vt:lpstr>
      <vt:lpstr>PowerPoint Presentation</vt:lpstr>
      <vt:lpstr>PowerPoint Presentation</vt:lpstr>
      <vt:lpstr>These learning materials were developed by Quakers in Britain as a companion to War School</vt:lpstr>
    </vt:vector>
  </TitlesOfParts>
  <Company>RSOF</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Ellis Brooks</dc:creator>
  <cp:lastModifiedBy>Ellis Brooks</cp:lastModifiedBy>
  <cp:revision>162</cp:revision>
  <dcterms:created xsi:type="dcterms:W3CDTF">2015-05-24T17:23:58Z</dcterms:created>
  <dcterms:modified xsi:type="dcterms:W3CDTF">2020-06-24T13:00:37Z</dcterms:modified>
</cp:coreProperties>
</file>